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Robo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F5D24DD-154F-4345-91BD-A25DEEE9CD25}">
  <a:tblStyle styleId="{EF5D24DD-154F-4345-91BD-A25DEEE9CD2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oboto-regular.fnt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oboto-italic.fntdata"/><Relationship Id="rId16" Type="http://schemas.openxmlformats.org/officeDocument/2006/relationships/slide" Target="slides/slide10.xml"/><Relationship Id="rId38" Type="http://schemas.openxmlformats.org/officeDocument/2006/relationships/font" Target="fonts/Robo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6fc5c4f72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6fc5c4f72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ff73ac79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ff73ac79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ff73ac79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ff73ac79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main questions we wanted to ask in our analysis was if there differences in the 3’ UTRs of individuals from CW or HD climates that could perhaps contribute to </a:t>
            </a:r>
            <a:r>
              <a:rPr lang="en"/>
              <a:t>phenotypic</a:t>
            </a:r>
            <a:r>
              <a:rPr lang="en"/>
              <a:t> differences. The first step in this process was annotating locations of the 3’ UTRs with the P. abies genome. As 3’ RNA seq reads should align primarily to the 3’ UTR, we chose to use the depth of these reads as our guide of finding UTRs. We did this by aligning the RNA-seq reads to the reduced reference genome with Tophat2. For a region to be considered a UTR, it needed to be at least 150bp in length,  have </a:t>
            </a:r>
            <a:r>
              <a:rPr lang="en"/>
              <a:t>continuous</a:t>
            </a:r>
            <a:r>
              <a:rPr lang="en"/>
              <a:t> coverage of RNA-seq reads with depth &gt; 5 and not overlap a region annotated as protein coding.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ff73ac798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ff73ac798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calculate per-site Fst between </a:t>
            </a:r>
            <a:r>
              <a:rPr lang="en">
                <a:solidFill>
                  <a:schemeClr val="dk1"/>
                </a:solidFill>
              </a:rPr>
              <a:t>CD and HW individuals, we</a:t>
            </a:r>
            <a:r>
              <a:rPr lang="en"/>
              <a:t> first </a:t>
            </a:r>
            <a:r>
              <a:rPr lang="en"/>
              <a:t>called SNPs across all 113 individuals and built one huge VCF containing them. We required a significance cutoff of .001 and a mapping quality &gt; 20. We </a:t>
            </a:r>
            <a:r>
              <a:rPr lang="en"/>
              <a:t>calculated</a:t>
            </a:r>
            <a:r>
              <a:rPr lang="en"/>
              <a:t> Fst for each of these SNPs using the </a:t>
            </a:r>
            <a:r>
              <a:rPr lang="en" sz="900">
                <a:solidFill>
                  <a:schemeClr val="dk1"/>
                </a:solidFill>
                <a:latin typeface="Verdana"/>
                <a:ea typeface="Verdana"/>
                <a:cs typeface="Verdana"/>
                <a:sym typeface="Verdana"/>
              </a:rPr>
              <a:t>W</a:t>
            </a:r>
            <a:r>
              <a:rPr lang="en">
                <a:solidFill>
                  <a:schemeClr val="dk1"/>
                </a:solidFill>
              </a:rPr>
              <a:t>eir and Cockerham 1984 method.  We then looked for Fst outlier SNPs that also overlapped annotated coding regions or our predicted UTRs. for any Fst outlier overlapping a UTR, we found the nearest gene.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4746d99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4746d99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ANGSD for producing site frequency spectra and calculating Tajima’s D. Doing so required that we first calculate genome </a:t>
            </a:r>
            <a:r>
              <a:rPr lang="en"/>
              <a:t>likelihoods and allele frequencies </a:t>
            </a:r>
            <a:r>
              <a:rPr lang="en"/>
              <a:t>using the 59 and 54 exome capture BAM files </a:t>
            </a:r>
            <a:r>
              <a:rPr lang="en"/>
              <a:t>corresponding</a:t>
            </a:r>
            <a:r>
              <a:rPr lang="en"/>
              <a:t> to our Hot Dry and Cold Wet groups </a:t>
            </a:r>
            <a:r>
              <a:rPr lang="en"/>
              <a:t>respectively. We could then use the metrics assess per-site diversity.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54b1aed6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54b1aed6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t>Anoob kindly provided harvest data,</a:t>
            </a:r>
            <a:r>
              <a:rPr lang="en" sz="1000">
                <a:solidFill>
                  <a:schemeClr val="dk1"/>
                </a:solidFill>
              </a:rPr>
              <a:t> </a:t>
            </a:r>
            <a:r>
              <a:rPr lang="en" sz="1000">
                <a:solidFill>
                  <a:schemeClr val="dk1"/>
                </a:solidFill>
              </a:rPr>
              <a:t>7 variables in total (eg Live crown height, Stem weight, Needle weight)</a:t>
            </a:r>
            <a:endParaRPr sz="1000"/>
          </a:p>
          <a:p>
            <a:pPr indent="0" lvl="0" marL="0" rtl="0" algn="l">
              <a:lnSpc>
                <a:spcPct val="100000"/>
              </a:lnSpc>
              <a:spcBef>
                <a:spcPts val="1600"/>
              </a:spcBef>
              <a:spcAft>
                <a:spcPts val="0"/>
              </a:spcAft>
              <a:buClr>
                <a:schemeClr val="dk1"/>
              </a:buClr>
              <a:buSzPts val="1100"/>
              <a:buFont typeface="Arial"/>
              <a:buNone/>
            </a:pPr>
            <a:r>
              <a:rPr lang="en" sz="1000"/>
              <a:t>General trend of HotDry being bigger (ie taller and heavier) in different treatments, even when same in control</a:t>
            </a:r>
            <a:endParaRPr sz="1000"/>
          </a:p>
          <a:p>
            <a:pPr indent="0" lvl="0" marL="0" rtl="0" algn="l">
              <a:lnSpc>
                <a:spcPct val="100000"/>
              </a:lnSpc>
              <a:spcBef>
                <a:spcPts val="1600"/>
              </a:spcBef>
              <a:spcAft>
                <a:spcPts val="0"/>
              </a:spcAft>
              <a:buNone/>
            </a:pPr>
            <a:r>
              <a:rPr lang="en" sz="1000"/>
              <a:t>And significant difference most frequently in heat + drought treatment (as expected) and interestingly, usually on day 5</a:t>
            </a:r>
            <a:endParaRPr sz="1000"/>
          </a:p>
          <a:p>
            <a:pPr indent="0" lvl="0" marL="0" rtl="0" algn="l">
              <a:lnSpc>
                <a:spcPct val="100000"/>
              </a:lnSpc>
              <a:spcBef>
                <a:spcPts val="1600"/>
              </a:spcBef>
              <a:spcAft>
                <a:spcPts val="0"/>
              </a:spcAft>
              <a:buClr>
                <a:schemeClr val="dk1"/>
              </a:buClr>
              <a:buSzPts val="1100"/>
              <a:buFont typeface="Arial"/>
              <a:buNone/>
            </a:pPr>
            <a:r>
              <a:rPr lang="en" sz="1000"/>
              <a:t>Here showing </a:t>
            </a:r>
            <a:r>
              <a:rPr lang="en" sz="1000">
                <a:solidFill>
                  <a:schemeClr val="dk1"/>
                </a:solidFill>
              </a:rPr>
              <a:t>Differences in needle weight, * = significance</a:t>
            </a:r>
            <a:endParaRPr sz="1000"/>
          </a:p>
          <a:p>
            <a:pPr indent="0" lvl="0" marL="0" rtl="0" algn="l">
              <a:spcBef>
                <a:spcPts val="16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754b1aed66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54b1aed66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You can kind of see on this PCA that coldwet and hotdry sort of clusters where hotdry varies along PC1 while coldwet varies along PC2. interestingly, </a:t>
            </a:r>
            <a:r>
              <a:rPr lang="en" sz="1000"/>
              <a:t>even though</a:t>
            </a:r>
            <a:r>
              <a:rPr lang="en" sz="1000"/>
              <a:t> this is little clustering, it clustered even less by treatment or day</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This evidence further suggests role of source climate in phenotype</a:t>
            </a:r>
            <a:endParaRPr sz="1000"/>
          </a:p>
          <a:p>
            <a:pPr indent="0" lvl="0" marL="0" rtl="0" algn="l">
              <a:spcBef>
                <a:spcPts val="0"/>
              </a:spcBef>
              <a:spcAft>
                <a:spcPts val="0"/>
              </a:spcAft>
              <a:buNone/>
            </a:pPr>
            <a:r>
              <a:t/>
            </a:r>
            <a:endParaRPr sz="1000"/>
          </a:p>
          <a:p>
            <a:pPr indent="0" lvl="0" marL="0" rtl="0" algn="l">
              <a:spcBef>
                <a:spcPts val="0"/>
              </a:spcBef>
              <a:spcAft>
                <a:spcPts val="0"/>
              </a:spcAft>
              <a:buClr>
                <a:schemeClr val="dk1"/>
              </a:buClr>
              <a:buSzPts val="1100"/>
              <a:buFont typeface="Arial"/>
              <a:buNone/>
            </a:pPr>
            <a:r>
              <a:rPr lang="en" sz="1000">
                <a:solidFill>
                  <a:schemeClr val="dk1"/>
                </a:solidFill>
              </a:rPr>
              <a:t>No differences in transcriptional regulation -&gt; could be effects of translational regulation!</a:t>
            </a:r>
            <a:endParaRPr sz="1000">
              <a:solidFill>
                <a:schemeClr val="dk1"/>
              </a:solidFill>
            </a:endParaRPr>
          </a:p>
          <a:p>
            <a:pPr indent="0" lvl="0" marL="0" rtl="0" algn="l">
              <a:spcBef>
                <a:spcPts val="0"/>
              </a:spcBef>
              <a:spcAft>
                <a:spcPts val="0"/>
              </a:spcAft>
              <a:buNone/>
            </a:pPr>
            <a:r>
              <a:t/>
            </a:r>
            <a:endParaRPr sz="10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54b1aed66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54b1aed66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angsd on the bam files of selected individuals we found around 15 million polymorphic sites, of which 42% was shared between the two groups. The rest were </a:t>
            </a:r>
            <a:r>
              <a:rPr lang="en"/>
              <a:t>unique</a:t>
            </a:r>
            <a:r>
              <a:rPr lang="en"/>
              <a:t> to the group. 4% of all SNPs fell within the coding region and 2% in UTRs. It is difficult to compare this percentage to findings of previous studies since they all used very different species and groups with different levels of divergence. Nonetheless, this percentage is similar to what other studies found.</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754b1aed66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754b1aed66_1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000"/>
              <a:t>Since we don’t know the </a:t>
            </a:r>
            <a:r>
              <a:rPr lang="en" sz="1000"/>
              <a:t>ancestral</a:t>
            </a:r>
            <a:r>
              <a:rPr lang="en" sz="1000"/>
              <a:t> state of alleles, we calculated folded site-frequency spectra for both of the groups. You can see on the barplot the expected distribution of derived allele frequency, however, the tail of the distribution is quite think that indicates a lack of rare alleles in both of the groups.</a:t>
            </a:r>
            <a:endParaRPr sz="10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754b1aed66_1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754b1aed66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distribution of Tajima’s D measured for whole contigs show no difference between Hotdry and Coldwet populations. The average Tajima’s D across the whole genome is also very similar between groups, and they are positive, again </a:t>
            </a:r>
            <a:r>
              <a:rPr lang="en"/>
              <a:t>indicating a lack of rare alleles. This lack of rare alleles could be explained by 2 processes: balancing selection or sudden population contraction. Knowing the history of these populations, the latter is more likely. But there were regions that had negative tajima’s d that can indicate selection sweep.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54b1aed66_1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54b1aed66_1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6fc5c4f7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6fc5c4f7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We decided to investigate red spruce populations belonging to the “core” region marked with a red circle (because those are the individuals that were involved in the transcriptomic study) and we compared populations coming from different local climates, hot and dry or cold and wet. The differences in temperature and precipitation could be due to latitude, elevation, or whether they are located on a south or north facing slope. Our aim was to identify genes potentially under selection out of </a:t>
            </a:r>
            <a:r>
              <a:rPr lang="en" sz="1200">
                <a:solidFill>
                  <a:schemeClr val="dk1"/>
                </a:solidFill>
              </a:rPr>
              <a:t>curiosity</a:t>
            </a:r>
            <a:r>
              <a:rPr lang="en" sz="1200">
                <a:solidFill>
                  <a:schemeClr val="dk1"/>
                </a:solidFill>
              </a:rPr>
              <a:t> to see whether such short distance and high gene flow allows for local adaptation and also because genes under selection involved in heat/drought tolerance could play a very important role with the ongoing climate change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754b1aed66_1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54b1aed66_1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Fst SNPs were found in methyltransferases, phosphatases, kinases and ATPases </a:t>
            </a:r>
            <a:r>
              <a:rPr lang="en">
                <a:solidFill>
                  <a:schemeClr val="dk1"/>
                </a:solidFill>
              </a:rPr>
              <a:t>both in the UTRs and coding regions</a:t>
            </a:r>
            <a:endParaRPr>
              <a:solidFill>
                <a:schemeClr val="dk1"/>
              </a:solidFill>
            </a:endParaRPr>
          </a:p>
          <a:p>
            <a:pPr indent="0" lvl="0" marL="0" rtl="0" algn="l">
              <a:spcBef>
                <a:spcPts val="0"/>
              </a:spcBef>
              <a:spcAft>
                <a:spcPts val="0"/>
              </a:spcAft>
              <a:buNone/>
            </a:pPr>
            <a:r>
              <a:rPr lang="en">
                <a:solidFill>
                  <a:schemeClr val="dk1"/>
                </a:solidFill>
              </a:rPr>
              <a:t>And to my great excitement we found high Fst SNPs in proteins involved in post-transcriptional modification like, for example a poly A polymerase had a SNP in its UTR but a splicing factor had a high Fst SNP in the coding region. </a:t>
            </a:r>
            <a:endParaRPr>
              <a:solidFill>
                <a:schemeClr val="dk1"/>
              </a:solidFill>
            </a:endParaRPr>
          </a:p>
          <a:p>
            <a:pPr indent="0" lvl="0" marL="0" rtl="0" algn="l">
              <a:spcBef>
                <a:spcPts val="0"/>
              </a:spcBef>
              <a:spcAft>
                <a:spcPts val="0"/>
              </a:spcAft>
              <a:buNone/>
            </a:pPr>
            <a:r>
              <a:rPr lang="en">
                <a:solidFill>
                  <a:schemeClr val="dk1"/>
                </a:solidFill>
              </a:rPr>
              <a:t>We also found 22 genes involved in non heat or drought related stress response, 7 of which were annotated as TMV resistance genes</a:t>
            </a:r>
            <a:endParaRPr>
              <a:solidFill>
                <a:schemeClr val="dk1"/>
              </a:solidFill>
            </a:endParaRPr>
          </a:p>
          <a:p>
            <a:pPr indent="0" lvl="0" marL="0" rtl="0" algn="l">
              <a:spcBef>
                <a:spcPts val="0"/>
              </a:spcBef>
              <a:spcAft>
                <a:spcPts val="0"/>
              </a:spcAft>
              <a:buNone/>
            </a:pPr>
            <a:r>
              <a:rPr lang="en">
                <a:solidFill>
                  <a:schemeClr val="dk1"/>
                </a:solidFill>
              </a:rPr>
              <a:t>why?</a:t>
            </a:r>
            <a:endParaRPr>
              <a:solidFill>
                <a:schemeClr val="dk1"/>
              </a:solidFill>
            </a:endParaRPr>
          </a:p>
          <a:p>
            <a:pPr indent="0" lvl="0" marL="0" rtl="0" algn="l">
              <a:spcBef>
                <a:spcPts val="0"/>
              </a:spcBef>
              <a:spcAft>
                <a:spcPts val="0"/>
              </a:spcAft>
              <a:buNone/>
            </a:pPr>
            <a:r>
              <a:rPr lang="en"/>
              <a:t>Phenotypic differences -&gt; more </a:t>
            </a:r>
            <a:r>
              <a:rPr lang="en"/>
              <a:t>susceptible? One group more exposed than the other?</a:t>
            </a:r>
            <a:endParaRPr/>
          </a:p>
          <a:p>
            <a:pPr indent="0" lvl="0" marL="0" rtl="0" algn="l">
              <a:spcBef>
                <a:spcPts val="0"/>
              </a:spcBef>
              <a:spcAft>
                <a:spcPts val="0"/>
              </a:spcAft>
              <a:buNone/>
            </a:pPr>
            <a:r>
              <a:rPr lang="en"/>
              <a:t>Or just part of general stress response?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754b1aed66_1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754b1aed66_1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also found high Fst SNPs in genes involved in heat stress!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754b1aed66_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754b1aed66_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 further look for evidence of selection, we calculated per-site nucleotide diversity measures to see if there is any evidence of selection sweep where neighboring nucleotides of selected alleles have a reduced nucletide diversity due to linkage with the benefitial allele</a:t>
            </a:r>
            <a:endParaRPr>
              <a:solidFill>
                <a:schemeClr val="dk1"/>
              </a:solidFill>
            </a:endParaRPr>
          </a:p>
          <a:p>
            <a:pPr indent="0" lvl="0" marL="0" rtl="0" algn="l">
              <a:spcBef>
                <a:spcPts val="0"/>
              </a:spcBef>
              <a:spcAft>
                <a:spcPts val="0"/>
              </a:spcAft>
              <a:buNone/>
            </a:pPr>
            <a:r>
              <a:rPr lang="en"/>
              <a:t>We originally plotted these per-site estimated, however, the image was difficult to analyse because it was too rigid, thus we decided to use a sliding window approach with a relatively small window length</a:t>
            </a:r>
            <a:endParaRPr/>
          </a:p>
          <a:p>
            <a:pPr indent="0" lvl="0" marL="0" rtl="0" algn="l">
              <a:spcBef>
                <a:spcPts val="0"/>
              </a:spcBef>
              <a:spcAft>
                <a:spcPts val="0"/>
              </a:spcAft>
              <a:buNone/>
            </a:pPr>
            <a:r>
              <a:rPr lang="en"/>
              <a:t>Generally, we saw that SNPs in UTRs with high Fst looked something like this representative plot shown on the slide: the coding region has reduced diversity, but also the region around the SNP in the UTR. y axis Tajima’s d. This is the pentatricopeptide I mentioned before involved in post-transcriptional regulation of gene expression.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77181b8c7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77181b8c7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754b1aed6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54b1aed6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770491b13d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70491b13d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754b1aed66_1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754b1aed66_1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a:t>
            </a:r>
            <a:r>
              <a:rPr lang="en">
                <a:solidFill>
                  <a:schemeClr val="dk1"/>
                </a:solidFill>
              </a:rPr>
              <a:t>op contraction of CW due to climate change and maybe pop contraction due to increased harvest at those geographic locations - more accessible 				</a:t>
            </a:r>
            <a:endParaRPr>
              <a:solidFill>
                <a:schemeClr val="dk1"/>
              </a:solidFill>
            </a:endParaRPr>
          </a:p>
          <a:p>
            <a:pPr indent="0" lvl="0" marL="0" rtl="0" algn="l">
              <a:lnSpc>
                <a:spcPct val="115000"/>
              </a:lnSpc>
              <a:spcBef>
                <a:spcPts val="1200"/>
              </a:spcBef>
              <a:spcAft>
                <a:spcPts val="0"/>
              </a:spcAft>
              <a:buNone/>
            </a:pPr>
            <a:r>
              <a:rPr lang="en" sz="1200">
                <a:solidFill>
                  <a:schemeClr val="dk1"/>
                </a:solidFill>
              </a:rPr>
              <a:t>low elevation stands in the late 1800s</a:t>
            </a:r>
            <a:endParaRPr sz="12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754b1aed66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754b1aed66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7ff73ac79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7ff73ac7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search for MLA format for all citations on the next slide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770491b13d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770491b13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76fc5c4f7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6fc5c4f7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when we exposed hot and dry individuals to heat and drought their transcriptomic response was not different to cold and wet individuals, and we hypothesised that differential gene expression could still be going on but on a different level. Untranslated regions on the mRNA can cointain binding sites for proteins and microRNAs the influence when and where and if the mRNA is translated into a protein. SNPs in these regions have been associated with adaptation in </a:t>
            </a:r>
            <a:r>
              <a:rPr lang="en"/>
              <a:t>numerous</a:t>
            </a:r>
            <a:r>
              <a:rPr lang="en"/>
              <a:t> species, like humans, aspnes, chiclid fish, cattle, drosophila, sunflower and beans.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76fc5c4f7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6fc5c4f7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54b1aed6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54b1aed6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selected 10 populations for each group (hotdry and coldwet) based on the bioclim data Anoob kindly shared with us. On the plot populations marked with red were considered as hotdry while others and coldwet. Overall, we analysed 113 individuals more or less equally partitioned into the two groups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6fc5c4f72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6fc5c4f72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we selected our subjects based on the bioclim data, we used a program called GPSVisualizer to place their sampling location on the map. As you can see, coincidentally all coldwet populations were locate more to the north, thus the two groups were geographically distinct, </a:t>
            </a:r>
            <a:r>
              <a:rPr lang="en"/>
              <a:t>even though</a:t>
            </a:r>
            <a:r>
              <a:rPr lang="en"/>
              <a:t> some pairs of populations were quite close to one another.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6fc5c4f7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6fc5c4f7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6fc5c4f72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6fc5c4f72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6fc5c4f72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6fc5c4f72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ff73ac7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ff73ac7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image" Target="../media/image28.png"/><Relationship Id="rId5"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6.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31.png"/><Relationship Id="rId5"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2.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ncbi.nlm.nih.gov/pubmed/10802651" TargetMode="External"/><Relationship Id="rId4" Type="http://schemas.openxmlformats.org/officeDocument/2006/relationships/hyperlink" Target="https://www.ncbi.nlm.nih.gov/pmc/articles/PMC3037419/" TargetMode="External"/><Relationship Id="rId5" Type="http://schemas.openxmlformats.org/officeDocument/2006/relationships/hyperlink" Target="https://www.ncbi.nlm.nih.gov/pubmed/30395331" TargetMode="External"/><Relationship Id="rId6" Type="http://schemas.openxmlformats.org/officeDocument/2006/relationships/hyperlink" Target="https://academic.oup.com/nar/article/47/D1/D330/5160994" TargetMode="External"/><Relationship Id="rId7" Type="http://schemas.openxmlformats.org/officeDocument/2006/relationships/hyperlink" Target="https://www.ncbi.nlm.nih.gov/pmc/articles/PMC284271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12.png"/><Relationship Id="rId11" Type="http://schemas.openxmlformats.org/officeDocument/2006/relationships/image" Target="../media/image17.png"/><Relationship Id="rId10" Type="http://schemas.openxmlformats.org/officeDocument/2006/relationships/image" Target="../media/image25.png"/><Relationship Id="rId9"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24.png"/><Relationship Id="rId7" Type="http://schemas.openxmlformats.org/officeDocument/2006/relationships/image" Target="../media/image5.png"/><Relationship Id="rId8"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nature.com/articles/ng.78" TargetMode="External"/><Relationship Id="rId4" Type="http://schemas.openxmlformats.org/officeDocument/2006/relationships/hyperlink" Target="https://www.ncbi.nlm.nih.gov/pubmed/30373829" TargetMode="External"/><Relationship Id="rId5" Type="http://schemas.openxmlformats.org/officeDocument/2006/relationships/hyperlink" Target="https://bmcgenomics.biomedcentral.com/articles/10.1186/s12864-018-4821-8"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844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Identifying SNPs involved heat and drought adaptation </a:t>
            </a:r>
            <a:endParaRPr/>
          </a:p>
        </p:txBody>
      </p:sp>
      <p:sp>
        <p:nvSpPr>
          <p:cNvPr id="55" name="Google Shape;55;p13"/>
          <p:cNvSpPr txBox="1"/>
          <p:nvPr>
            <p:ph idx="1" type="subTitle"/>
          </p:nvPr>
        </p:nvSpPr>
        <p:spPr>
          <a:xfrm>
            <a:off x="563100" y="2175450"/>
            <a:ext cx="80178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role of post-transcriptional modification in local adaptation</a:t>
            </a:r>
            <a:endParaRPr/>
          </a:p>
          <a:p>
            <a:pPr indent="0" lvl="0" marL="0" rtl="0" algn="ctr">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t>Baxter Worthing</a:t>
            </a:r>
            <a:endParaRPr/>
          </a:p>
          <a:p>
            <a:pPr indent="0" lvl="0" marL="0" rtl="0" algn="ctr">
              <a:spcBef>
                <a:spcPts val="0"/>
              </a:spcBef>
              <a:spcAft>
                <a:spcPts val="0"/>
              </a:spcAft>
              <a:buNone/>
            </a:pPr>
            <a:r>
              <a:rPr lang="en"/>
              <a:t>Csenge Petak</a:t>
            </a:r>
            <a:endParaRPr/>
          </a:p>
          <a:p>
            <a:pPr indent="0" lvl="0" marL="0" rtl="0" algn="ctr">
              <a:spcBef>
                <a:spcPts val="0"/>
              </a:spcBef>
              <a:spcAft>
                <a:spcPts val="0"/>
              </a:spcAft>
              <a:buClr>
                <a:schemeClr val="dk1"/>
              </a:buClr>
              <a:buSzPts val="1100"/>
              <a:buFont typeface="Arial"/>
              <a:buNone/>
            </a:pPr>
            <a:r>
              <a:rPr lang="en"/>
              <a:t>Kerria Burns</a:t>
            </a:r>
            <a:endParaRPr/>
          </a:p>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3272850"/>
            <a:ext cx="1870650" cy="1870650"/>
          </a:xfrm>
          <a:prstGeom prst="rect">
            <a:avLst/>
          </a:prstGeom>
          <a:noFill/>
          <a:ln>
            <a:noFill/>
          </a:ln>
        </p:spPr>
      </p:pic>
      <p:pic>
        <p:nvPicPr>
          <p:cNvPr id="57" name="Google Shape;57;p13"/>
          <p:cNvPicPr preferRelativeResize="0"/>
          <p:nvPr/>
        </p:nvPicPr>
        <p:blipFill rotWithShape="1">
          <a:blip r:embed="rId4">
            <a:alphaModFix/>
          </a:blip>
          <a:srcRect b="7424" l="0" r="0" t="0"/>
          <a:stretch/>
        </p:blipFill>
        <p:spPr>
          <a:xfrm>
            <a:off x="6712150" y="3411775"/>
            <a:ext cx="2431850" cy="1731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Genome wide selection imprints</a:t>
            </a:r>
            <a:endParaRPr/>
          </a:p>
        </p:txBody>
      </p:sp>
      <p:sp>
        <p:nvSpPr>
          <p:cNvPr id="135" name="Google Shape;13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latin typeface="Times New Roman"/>
                <a:ea typeface="Times New Roman"/>
                <a:cs typeface="Times New Roman"/>
                <a:sym typeface="Times New Roman"/>
              </a:rPr>
              <a:t>(I) phylogenetic footprinting,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FF"/>
                </a:highlight>
                <a:latin typeface="Times New Roman"/>
                <a:ea typeface="Times New Roman"/>
                <a:cs typeface="Times New Roman"/>
                <a:sym typeface="Times New Roman"/>
              </a:rPr>
              <a:t>(II) detecting increased rates of functional mutations,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FF"/>
                </a:highlight>
                <a:latin typeface="Times New Roman"/>
                <a:ea typeface="Times New Roman"/>
                <a:cs typeface="Times New Roman"/>
                <a:sym typeface="Times New Roman"/>
              </a:rPr>
              <a:t>(III) evaluating divergence versus polymorphism,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FF"/>
                </a:highlight>
                <a:latin typeface="Times New Roman"/>
                <a:ea typeface="Times New Roman"/>
                <a:cs typeface="Times New Roman"/>
                <a:sym typeface="Times New Roman"/>
              </a:rPr>
              <a:t>(IV) detecting extended segments of linkage disequilibrium,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FF"/>
                </a:highlight>
                <a:latin typeface="Times New Roman"/>
                <a:ea typeface="Times New Roman"/>
                <a:cs typeface="Times New Roman"/>
                <a:sym typeface="Times New Roman"/>
              </a:rPr>
              <a:t>(V) evaluating local reduction in genetic variation,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00"/>
                </a:highlight>
                <a:latin typeface="Times New Roman"/>
                <a:ea typeface="Times New Roman"/>
                <a:cs typeface="Times New Roman"/>
                <a:sym typeface="Times New Roman"/>
              </a:rPr>
              <a:t>(VI) detecting changes in the shape of the frequency distribution (spectrum) of genetic variation, </a:t>
            </a:r>
            <a:endParaRPr sz="1200">
              <a:solidFill>
                <a:schemeClr val="dk1"/>
              </a:solidFill>
              <a:highlight>
                <a:srgbClr val="FFFF00"/>
              </a:highlight>
              <a:latin typeface="Times New Roman"/>
              <a:ea typeface="Times New Roman"/>
              <a:cs typeface="Times New Roman"/>
              <a:sym typeface="Times New Roman"/>
            </a:endParaRPr>
          </a:p>
          <a:p>
            <a:pPr indent="0" lvl="0" marL="0" rtl="0" algn="l">
              <a:spcBef>
                <a:spcPts val="1600"/>
              </a:spcBef>
              <a:spcAft>
                <a:spcPts val="0"/>
              </a:spcAft>
              <a:buNone/>
            </a:pPr>
            <a:r>
              <a:rPr lang="en" sz="1200">
                <a:solidFill>
                  <a:schemeClr val="dk1"/>
                </a:solidFill>
                <a:highlight>
                  <a:srgbClr val="FFFF00"/>
                </a:highlight>
                <a:latin typeface="Times New Roman"/>
                <a:ea typeface="Times New Roman"/>
                <a:cs typeface="Times New Roman"/>
                <a:sym typeface="Times New Roman"/>
              </a:rPr>
              <a:t>(VII) assessing differentiating between populations (</a:t>
            </a:r>
            <a:r>
              <a:rPr i="1" lang="en" sz="1200">
                <a:solidFill>
                  <a:schemeClr val="dk1"/>
                </a:solidFill>
                <a:highlight>
                  <a:srgbClr val="FFFF00"/>
                </a:highlight>
                <a:latin typeface="Times New Roman"/>
                <a:ea typeface="Times New Roman"/>
                <a:cs typeface="Times New Roman"/>
                <a:sym typeface="Times New Roman"/>
              </a:rPr>
              <a:t>F</a:t>
            </a:r>
            <a:r>
              <a:rPr lang="en" sz="950">
                <a:solidFill>
                  <a:schemeClr val="dk1"/>
                </a:solidFill>
                <a:highlight>
                  <a:srgbClr val="FFFF00"/>
                </a:highlight>
                <a:latin typeface="Times New Roman"/>
                <a:ea typeface="Times New Roman"/>
                <a:cs typeface="Times New Roman"/>
                <a:sym typeface="Times New Roman"/>
              </a:rPr>
              <a:t>ST</a:t>
            </a:r>
            <a:r>
              <a:rPr lang="en" sz="1200">
                <a:solidFill>
                  <a:schemeClr val="dk1"/>
                </a:solidFill>
                <a:highlight>
                  <a:srgbClr val="FFFF00"/>
                </a:highlight>
                <a:latin typeface="Times New Roman"/>
                <a:ea typeface="Times New Roman"/>
                <a:cs typeface="Times New Roman"/>
                <a:sym typeface="Times New Roman"/>
              </a:rPr>
              <a:t>)</a:t>
            </a:r>
            <a:r>
              <a:rPr lang="en" sz="1200">
                <a:solidFill>
                  <a:schemeClr val="dk1"/>
                </a:solidFill>
                <a:highlight>
                  <a:srgbClr val="FFFFFF"/>
                </a:highlight>
                <a:latin typeface="Times New Roman"/>
                <a:ea typeface="Times New Roman"/>
                <a:cs typeface="Times New Roman"/>
                <a:sym typeface="Times New Roman"/>
              </a:rPr>
              <a:t>, and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1600"/>
              </a:spcBef>
              <a:spcAft>
                <a:spcPts val="1600"/>
              </a:spcAft>
              <a:buNone/>
            </a:pPr>
            <a:r>
              <a:rPr lang="en" sz="1200">
                <a:solidFill>
                  <a:schemeClr val="dk1"/>
                </a:solidFill>
                <a:highlight>
                  <a:srgbClr val="FFFFFF"/>
                </a:highlight>
                <a:latin typeface="Times New Roman"/>
                <a:ea typeface="Times New Roman"/>
                <a:cs typeface="Times New Roman"/>
                <a:sym typeface="Times New Roman"/>
              </a:rPr>
              <a:t>(VIII) detecting excess or decrease in admixture contribution from one population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311700" y="12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3’ UTRs</a:t>
            </a:r>
            <a:endParaRPr/>
          </a:p>
        </p:txBody>
      </p:sp>
      <p:sp>
        <p:nvSpPr>
          <p:cNvPr id="141" name="Google Shape;141;p23"/>
          <p:cNvSpPr txBox="1"/>
          <p:nvPr/>
        </p:nvSpPr>
        <p:spPr>
          <a:xfrm>
            <a:off x="-67650" y="699525"/>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1</a:t>
            </a:r>
            <a:r>
              <a:rPr b="1" lang="en"/>
              <a:t>: </a:t>
            </a:r>
            <a:r>
              <a:rPr lang="en"/>
              <a:t> Map RNA-seq reads to  reduced reference</a:t>
            </a:r>
            <a:endParaRPr/>
          </a:p>
          <a:p>
            <a:pPr indent="0" lvl="0" marL="0" rtl="0" algn="l">
              <a:spcBef>
                <a:spcPts val="0"/>
              </a:spcBef>
              <a:spcAft>
                <a:spcPts val="0"/>
              </a:spcAft>
              <a:buNone/>
            </a:pPr>
            <a:r>
              <a:rPr lang="en"/>
              <a:t>	</a:t>
            </a:r>
            <a:r>
              <a:rPr lang="en" sz="1200" u="sng"/>
              <a:t>Inputs:</a:t>
            </a:r>
            <a:r>
              <a:rPr lang="en" sz="1200"/>
              <a:t>  76 FASTQ, Reduced </a:t>
            </a:r>
            <a:r>
              <a:rPr i="1" lang="en" sz="1200"/>
              <a:t>P. abies</a:t>
            </a:r>
            <a:r>
              <a:rPr lang="en" sz="1200"/>
              <a:t> reference</a:t>
            </a:r>
            <a:endParaRPr sz="1200"/>
          </a:p>
          <a:p>
            <a:pPr indent="0" lvl="0" marL="0" rtl="0" algn="l">
              <a:spcBef>
                <a:spcPts val="0"/>
              </a:spcBef>
              <a:spcAft>
                <a:spcPts val="0"/>
              </a:spcAft>
              <a:buNone/>
            </a:pPr>
            <a:r>
              <a:rPr lang="en" sz="1200"/>
              <a:t>	</a:t>
            </a:r>
            <a:r>
              <a:rPr lang="en" sz="1200" u="sng"/>
              <a:t>O</a:t>
            </a:r>
            <a:r>
              <a:rPr lang="en" sz="1200" u="sng"/>
              <a:t>utput:</a:t>
            </a:r>
            <a:r>
              <a:rPr lang="en" sz="1200"/>
              <a:t> 76 BAMs </a:t>
            </a:r>
            <a:endParaRPr sz="1200"/>
          </a:p>
          <a:p>
            <a:pPr indent="0" lvl="0" marL="0" rtl="0" algn="l">
              <a:spcBef>
                <a:spcPts val="0"/>
              </a:spcBef>
              <a:spcAft>
                <a:spcPts val="0"/>
              </a:spcAft>
              <a:buNone/>
            </a:pPr>
            <a:r>
              <a:rPr lang="en" sz="1200"/>
              <a:t>	</a:t>
            </a:r>
            <a:r>
              <a:rPr lang="en" sz="1200" u="sng"/>
              <a:t>Software:</a:t>
            </a:r>
            <a:r>
              <a:rPr lang="en" sz="1200"/>
              <a:t> Tophat2</a:t>
            </a:r>
            <a:endParaRPr sz="1200"/>
          </a:p>
        </p:txBody>
      </p:sp>
      <p:sp>
        <p:nvSpPr>
          <p:cNvPr id="142" name="Google Shape;142;p23"/>
          <p:cNvSpPr/>
          <p:nvPr/>
        </p:nvSpPr>
        <p:spPr>
          <a:xfrm>
            <a:off x="2716950" y="1109525"/>
            <a:ext cx="680700" cy="353100"/>
          </a:xfrm>
          <a:prstGeom prst="rightArrow">
            <a:avLst>
              <a:gd fmla="val 50000" name="adj1"/>
              <a:gd fmla="val 50000" name="adj2"/>
            </a:avLst>
          </a:prstGeom>
          <a:solidFill>
            <a:srgbClr val="674EA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txBox="1"/>
          <p:nvPr/>
        </p:nvSpPr>
        <p:spPr>
          <a:xfrm>
            <a:off x="5260775" y="641550"/>
            <a:ext cx="26532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3</a:t>
            </a:r>
            <a:r>
              <a:rPr b="1" lang="en"/>
              <a:t>: </a:t>
            </a:r>
            <a:r>
              <a:rPr lang="en"/>
              <a:t> Merge BAMs</a:t>
            </a:r>
            <a:endParaRPr/>
          </a:p>
          <a:p>
            <a:pPr indent="0" lvl="0" marL="0" rtl="0" algn="l">
              <a:spcBef>
                <a:spcPts val="0"/>
              </a:spcBef>
              <a:spcAft>
                <a:spcPts val="0"/>
              </a:spcAft>
              <a:buNone/>
            </a:pPr>
            <a:r>
              <a:rPr lang="en"/>
              <a:t>	</a:t>
            </a:r>
            <a:r>
              <a:rPr lang="en" sz="1200" u="sng"/>
              <a:t>Inputs:</a:t>
            </a:r>
            <a:r>
              <a:rPr lang="en" sz="1200"/>
              <a:t> 76 BAMs</a:t>
            </a:r>
            <a:endParaRPr sz="1200"/>
          </a:p>
          <a:p>
            <a:pPr indent="0" lvl="0" marL="0" rtl="0" algn="l">
              <a:spcBef>
                <a:spcPts val="0"/>
              </a:spcBef>
              <a:spcAft>
                <a:spcPts val="0"/>
              </a:spcAft>
              <a:buNone/>
            </a:pPr>
            <a:r>
              <a:rPr lang="en" sz="1200"/>
              <a:t>	</a:t>
            </a:r>
            <a:r>
              <a:rPr lang="en" sz="1200" u="sng"/>
              <a:t>Output:</a:t>
            </a:r>
            <a:r>
              <a:rPr lang="en" sz="1200"/>
              <a:t> 1 BAM</a:t>
            </a:r>
            <a:endParaRPr sz="1200"/>
          </a:p>
          <a:p>
            <a:pPr indent="0" lvl="0" marL="0" rtl="0" algn="l">
              <a:spcBef>
                <a:spcPts val="0"/>
              </a:spcBef>
              <a:spcAft>
                <a:spcPts val="0"/>
              </a:spcAft>
              <a:buNone/>
            </a:pPr>
            <a:r>
              <a:rPr lang="en" sz="1200"/>
              <a:t>	</a:t>
            </a:r>
            <a:r>
              <a:rPr lang="en" sz="1200" u="sng"/>
              <a:t>Software:</a:t>
            </a:r>
            <a:r>
              <a:rPr lang="en" sz="1200"/>
              <a:t> Samtools </a:t>
            </a:r>
            <a:endParaRPr sz="1200"/>
          </a:p>
        </p:txBody>
      </p:sp>
      <p:sp>
        <p:nvSpPr>
          <p:cNvPr id="144" name="Google Shape;144;p23"/>
          <p:cNvSpPr txBox="1"/>
          <p:nvPr/>
        </p:nvSpPr>
        <p:spPr>
          <a:xfrm>
            <a:off x="3110975" y="699525"/>
            <a:ext cx="21498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2</a:t>
            </a:r>
            <a:r>
              <a:rPr b="1" lang="en"/>
              <a:t>: </a:t>
            </a:r>
            <a:r>
              <a:rPr lang="en"/>
              <a:t> Index BAMs</a:t>
            </a:r>
            <a:endParaRPr/>
          </a:p>
          <a:p>
            <a:pPr indent="0" lvl="0" marL="0" rtl="0" algn="l">
              <a:spcBef>
                <a:spcPts val="0"/>
              </a:spcBef>
              <a:spcAft>
                <a:spcPts val="0"/>
              </a:spcAft>
              <a:buNone/>
            </a:pPr>
            <a:r>
              <a:rPr lang="en"/>
              <a:t>	</a:t>
            </a:r>
            <a:r>
              <a:rPr lang="en" sz="1200" u="sng"/>
              <a:t>Inputs:</a:t>
            </a:r>
            <a:r>
              <a:rPr lang="en" sz="1200"/>
              <a:t> 76 BAMs</a:t>
            </a:r>
            <a:endParaRPr sz="1200"/>
          </a:p>
          <a:p>
            <a:pPr indent="0" lvl="0" marL="0" rtl="0" algn="l">
              <a:spcBef>
                <a:spcPts val="0"/>
              </a:spcBef>
              <a:spcAft>
                <a:spcPts val="0"/>
              </a:spcAft>
              <a:buNone/>
            </a:pPr>
            <a:r>
              <a:rPr lang="en" sz="1200"/>
              <a:t>	</a:t>
            </a:r>
            <a:r>
              <a:rPr lang="en" sz="1200" u="sng"/>
              <a:t>Output:</a:t>
            </a:r>
            <a:r>
              <a:rPr lang="en" sz="1200"/>
              <a:t> 76 BAI</a:t>
            </a:r>
            <a:endParaRPr sz="1200"/>
          </a:p>
          <a:p>
            <a:pPr indent="0" lvl="0" marL="0" rtl="0" algn="l">
              <a:spcBef>
                <a:spcPts val="0"/>
              </a:spcBef>
              <a:spcAft>
                <a:spcPts val="0"/>
              </a:spcAft>
              <a:buNone/>
            </a:pPr>
            <a:r>
              <a:rPr lang="en" sz="1200"/>
              <a:t>	</a:t>
            </a:r>
            <a:r>
              <a:rPr lang="en" sz="1200" u="sng"/>
              <a:t>Software:</a:t>
            </a:r>
            <a:r>
              <a:rPr lang="en" sz="1200"/>
              <a:t> Samtools</a:t>
            </a:r>
            <a:endParaRPr sz="1200"/>
          </a:p>
        </p:txBody>
      </p:sp>
      <p:sp>
        <p:nvSpPr>
          <p:cNvPr id="145" name="Google Shape;145;p23"/>
          <p:cNvSpPr/>
          <p:nvPr/>
        </p:nvSpPr>
        <p:spPr>
          <a:xfrm>
            <a:off x="4955975" y="1039875"/>
            <a:ext cx="680700" cy="353100"/>
          </a:xfrm>
          <a:prstGeom prst="rightArrow">
            <a:avLst>
              <a:gd fmla="val 50000" name="adj1"/>
              <a:gd fmla="val 50000" name="adj2"/>
            </a:avLst>
          </a:prstGeom>
          <a:solidFill>
            <a:srgbClr val="674EA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nvSpPr>
        <p:spPr>
          <a:xfrm>
            <a:off x="63750" y="2248950"/>
            <a:ext cx="26532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4</a:t>
            </a:r>
            <a:r>
              <a:rPr b="1" lang="en"/>
              <a:t>: </a:t>
            </a:r>
            <a:r>
              <a:rPr lang="en"/>
              <a:t> Subset reference for non-coding regions </a:t>
            </a:r>
            <a:endParaRPr/>
          </a:p>
          <a:p>
            <a:pPr indent="0" lvl="0" marL="0" rtl="0" algn="l">
              <a:spcBef>
                <a:spcPts val="0"/>
              </a:spcBef>
              <a:spcAft>
                <a:spcPts val="0"/>
              </a:spcAft>
              <a:buNone/>
            </a:pPr>
            <a:r>
              <a:rPr lang="en"/>
              <a:t>	</a:t>
            </a:r>
            <a:r>
              <a:rPr lang="en" sz="1200" u="sng"/>
              <a:t>Inputs:</a:t>
            </a:r>
            <a:r>
              <a:rPr lang="en" sz="1200"/>
              <a:t> </a:t>
            </a:r>
            <a:r>
              <a:rPr lang="en" sz="1200">
                <a:solidFill>
                  <a:schemeClr val="dk1"/>
                </a:solidFill>
              </a:rPr>
              <a:t>Reduced </a:t>
            </a:r>
            <a:r>
              <a:rPr i="1" lang="en" sz="1200">
                <a:solidFill>
                  <a:schemeClr val="dk1"/>
                </a:solidFill>
              </a:rPr>
              <a:t>P. abies</a:t>
            </a:r>
            <a:r>
              <a:rPr lang="en" sz="1200">
                <a:solidFill>
                  <a:schemeClr val="dk1"/>
                </a:solidFill>
              </a:rPr>
              <a:t> reference, gff of coding domains </a:t>
            </a:r>
            <a:endParaRPr sz="1200"/>
          </a:p>
          <a:p>
            <a:pPr indent="0" lvl="0" marL="0" rtl="0" algn="l">
              <a:spcBef>
                <a:spcPts val="0"/>
              </a:spcBef>
              <a:spcAft>
                <a:spcPts val="0"/>
              </a:spcAft>
              <a:buNone/>
            </a:pPr>
            <a:r>
              <a:rPr lang="en" sz="1200"/>
              <a:t>	</a:t>
            </a:r>
            <a:r>
              <a:rPr lang="en" sz="1200" u="sng"/>
              <a:t>Output:</a:t>
            </a:r>
            <a:r>
              <a:rPr lang="en" sz="1200"/>
              <a:t> BED file of non-coding regions</a:t>
            </a:r>
            <a:endParaRPr sz="1200"/>
          </a:p>
          <a:p>
            <a:pPr indent="0" lvl="0" marL="0" rtl="0" algn="l">
              <a:spcBef>
                <a:spcPts val="0"/>
              </a:spcBef>
              <a:spcAft>
                <a:spcPts val="0"/>
              </a:spcAft>
              <a:buNone/>
            </a:pPr>
            <a:r>
              <a:rPr lang="en" sz="1200"/>
              <a:t>	</a:t>
            </a:r>
            <a:r>
              <a:rPr lang="en" sz="1200" u="sng"/>
              <a:t>Software:</a:t>
            </a:r>
            <a:r>
              <a:rPr lang="en" sz="1200"/>
              <a:t> Bedtools </a:t>
            </a:r>
            <a:endParaRPr sz="1200"/>
          </a:p>
        </p:txBody>
      </p:sp>
      <p:sp>
        <p:nvSpPr>
          <p:cNvPr id="147" name="Google Shape;147;p23"/>
          <p:cNvSpPr/>
          <p:nvPr/>
        </p:nvSpPr>
        <p:spPr>
          <a:xfrm>
            <a:off x="2264350" y="3133825"/>
            <a:ext cx="680700" cy="353100"/>
          </a:xfrm>
          <a:prstGeom prst="rightArrow">
            <a:avLst>
              <a:gd fmla="val 50000" name="adj1"/>
              <a:gd fmla="val 50000" name="adj2"/>
            </a:avLst>
          </a:prstGeom>
          <a:solidFill>
            <a:srgbClr val="674EA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txBox="1"/>
          <p:nvPr/>
        </p:nvSpPr>
        <p:spPr>
          <a:xfrm>
            <a:off x="2963800" y="2351025"/>
            <a:ext cx="26532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5</a:t>
            </a:r>
            <a:r>
              <a:rPr b="1" lang="en"/>
              <a:t>: </a:t>
            </a:r>
            <a:r>
              <a:rPr lang="en"/>
              <a:t> Find depth of RNA-seq read coverage</a:t>
            </a:r>
            <a:endParaRPr/>
          </a:p>
          <a:p>
            <a:pPr indent="0" lvl="0" marL="0" rtl="0" algn="l">
              <a:spcBef>
                <a:spcPts val="0"/>
              </a:spcBef>
              <a:spcAft>
                <a:spcPts val="0"/>
              </a:spcAft>
              <a:buNone/>
            </a:pPr>
            <a:r>
              <a:rPr lang="en"/>
              <a:t>	</a:t>
            </a:r>
            <a:r>
              <a:rPr lang="en" sz="1200" u="sng"/>
              <a:t>Inputs:</a:t>
            </a:r>
            <a:r>
              <a:rPr lang="en" sz="1200"/>
              <a:t> </a:t>
            </a:r>
            <a:r>
              <a:rPr lang="en" sz="1200">
                <a:solidFill>
                  <a:schemeClr val="dk1"/>
                </a:solidFill>
              </a:rPr>
              <a:t>BED file of non-coding regions, merged BAM</a:t>
            </a:r>
            <a:r>
              <a:rPr lang="en" sz="1200"/>
              <a:t> </a:t>
            </a:r>
            <a:endParaRPr sz="1200"/>
          </a:p>
          <a:p>
            <a:pPr indent="0" lvl="0" marL="0" rtl="0" algn="l">
              <a:spcBef>
                <a:spcPts val="0"/>
              </a:spcBef>
              <a:spcAft>
                <a:spcPts val="0"/>
              </a:spcAft>
              <a:buNone/>
            </a:pPr>
            <a:r>
              <a:rPr lang="en" sz="1200"/>
              <a:t>	</a:t>
            </a:r>
            <a:r>
              <a:rPr lang="en" sz="1200" u="sng"/>
              <a:t>Output:</a:t>
            </a:r>
            <a:r>
              <a:rPr lang="en" sz="1200"/>
              <a:t> BED coverage file</a:t>
            </a:r>
            <a:endParaRPr sz="1200"/>
          </a:p>
          <a:p>
            <a:pPr indent="0" lvl="0" marL="0" rtl="0" algn="l">
              <a:spcBef>
                <a:spcPts val="0"/>
              </a:spcBef>
              <a:spcAft>
                <a:spcPts val="0"/>
              </a:spcAft>
              <a:buNone/>
            </a:pPr>
            <a:r>
              <a:rPr lang="en" sz="1200"/>
              <a:t>	</a:t>
            </a:r>
            <a:r>
              <a:rPr lang="en" sz="1200" u="sng"/>
              <a:t>Software:</a:t>
            </a:r>
            <a:r>
              <a:rPr lang="en" sz="1200"/>
              <a:t> Samtools </a:t>
            </a:r>
            <a:endParaRPr sz="1200"/>
          </a:p>
        </p:txBody>
      </p:sp>
      <p:cxnSp>
        <p:nvCxnSpPr>
          <p:cNvPr id="149" name="Google Shape;149;p23"/>
          <p:cNvCxnSpPr/>
          <p:nvPr/>
        </p:nvCxnSpPr>
        <p:spPr>
          <a:xfrm flipH="1">
            <a:off x="5258400" y="1620900"/>
            <a:ext cx="1059300" cy="1429500"/>
          </a:xfrm>
          <a:prstGeom prst="straightConnector1">
            <a:avLst/>
          </a:prstGeom>
          <a:noFill/>
          <a:ln cap="flat" cmpd="sng" w="9525">
            <a:solidFill>
              <a:schemeClr val="dk2"/>
            </a:solidFill>
            <a:prstDash val="solid"/>
            <a:round/>
            <a:headEnd len="med" w="med" type="none"/>
            <a:tailEnd len="med" w="med" type="triangle"/>
          </a:ln>
        </p:spPr>
      </p:cxnSp>
      <p:sp>
        <p:nvSpPr>
          <p:cNvPr id="150" name="Google Shape;150;p23"/>
          <p:cNvSpPr/>
          <p:nvPr/>
        </p:nvSpPr>
        <p:spPr>
          <a:xfrm>
            <a:off x="5484275" y="3133825"/>
            <a:ext cx="680700" cy="353100"/>
          </a:xfrm>
          <a:prstGeom prst="rightArrow">
            <a:avLst>
              <a:gd fmla="val 50000" name="adj1"/>
              <a:gd fmla="val 50000" name="adj2"/>
            </a:avLst>
          </a:prstGeom>
          <a:solidFill>
            <a:srgbClr val="674EA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txBox="1"/>
          <p:nvPr/>
        </p:nvSpPr>
        <p:spPr>
          <a:xfrm>
            <a:off x="6202825" y="2330400"/>
            <a:ext cx="29412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6</a:t>
            </a:r>
            <a:r>
              <a:rPr b="1" lang="en"/>
              <a:t>: </a:t>
            </a:r>
            <a:r>
              <a:rPr lang="en"/>
              <a:t> Find regions of high coverage</a:t>
            </a:r>
            <a:endParaRPr/>
          </a:p>
          <a:p>
            <a:pPr indent="0" lvl="0" marL="0" rtl="0" algn="l">
              <a:spcBef>
                <a:spcPts val="0"/>
              </a:spcBef>
              <a:spcAft>
                <a:spcPts val="0"/>
              </a:spcAft>
              <a:buNone/>
            </a:pPr>
            <a:r>
              <a:rPr lang="en"/>
              <a:t>	</a:t>
            </a:r>
            <a:r>
              <a:rPr lang="en" sz="1200" u="sng"/>
              <a:t>Inputs:</a:t>
            </a:r>
            <a:r>
              <a:rPr lang="en" sz="1200"/>
              <a:t> </a:t>
            </a:r>
            <a:r>
              <a:rPr lang="en" sz="1200">
                <a:solidFill>
                  <a:schemeClr val="dk1"/>
                </a:solidFill>
              </a:rPr>
              <a:t>BED coverage file</a:t>
            </a:r>
            <a:endParaRPr sz="1200"/>
          </a:p>
          <a:p>
            <a:pPr indent="0" lvl="0" marL="0" rtl="0" algn="l">
              <a:spcBef>
                <a:spcPts val="0"/>
              </a:spcBef>
              <a:spcAft>
                <a:spcPts val="0"/>
              </a:spcAft>
              <a:buNone/>
            </a:pPr>
            <a:r>
              <a:rPr lang="en" sz="1200"/>
              <a:t>	</a:t>
            </a:r>
            <a:r>
              <a:rPr lang="en" sz="1200" u="sng"/>
              <a:t>Output:</a:t>
            </a:r>
            <a:r>
              <a:rPr lang="en" sz="1200"/>
              <a:t> </a:t>
            </a:r>
            <a:r>
              <a:rPr lang="en" sz="1200" u="sng">
                <a:solidFill>
                  <a:srgbClr val="674EA7"/>
                </a:solidFill>
              </a:rPr>
              <a:t>BED of predicted UTRs</a:t>
            </a:r>
            <a:endParaRPr sz="1200" u="sng">
              <a:solidFill>
                <a:srgbClr val="674EA7"/>
              </a:solidFill>
            </a:endParaRPr>
          </a:p>
          <a:p>
            <a:pPr indent="0" lvl="0" marL="0" rtl="0" algn="l">
              <a:spcBef>
                <a:spcPts val="0"/>
              </a:spcBef>
              <a:spcAft>
                <a:spcPts val="0"/>
              </a:spcAft>
              <a:buNone/>
            </a:pPr>
            <a:r>
              <a:rPr lang="en" sz="1200"/>
              <a:t>	</a:t>
            </a:r>
            <a:r>
              <a:rPr lang="en" sz="1200" u="sng"/>
              <a:t>Software:</a:t>
            </a:r>
            <a:r>
              <a:rPr lang="en" sz="1200"/>
              <a:t> R</a:t>
            </a:r>
            <a:r>
              <a:rPr lang="en" sz="1200"/>
              <a:t> </a:t>
            </a:r>
            <a:endParaRPr sz="1200"/>
          </a:p>
        </p:txBody>
      </p:sp>
      <p:sp>
        <p:nvSpPr>
          <p:cNvPr id="152" name="Google Shape;152;p23"/>
          <p:cNvSpPr txBox="1"/>
          <p:nvPr/>
        </p:nvSpPr>
        <p:spPr>
          <a:xfrm>
            <a:off x="6815125" y="3878825"/>
            <a:ext cx="22467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UTRs must:</a:t>
            </a:r>
            <a:endParaRPr sz="1200"/>
          </a:p>
          <a:p>
            <a:pPr indent="-304800" lvl="0" marL="457200" rtl="0" algn="l">
              <a:spcBef>
                <a:spcPts val="0"/>
              </a:spcBef>
              <a:spcAft>
                <a:spcPts val="0"/>
              </a:spcAft>
              <a:buSzPts val="1200"/>
              <a:buChar char="●"/>
            </a:pPr>
            <a:r>
              <a:rPr lang="en" sz="1200"/>
              <a:t>Be &gt;=150bp</a:t>
            </a:r>
            <a:endParaRPr sz="1200"/>
          </a:p>
          <a:p>
            <a:pPr indent="-304800" lvl="0" marL="457200" rtl="0" algn="l">
              <a:spcBef>
                <a:spcPts val="0"/>
              </a:spcBef>
              <a:spcAft>
                <a:spcPts val="0"/>
              </a:spcAft>
              <a:buSzPts val="1200"/>
              <a:buChar char="●"/>
            </a:pPr>
            <a:r>
              <a:rPr lang="en" sz="1200"/>
              <a:t>Have RNA-seq read depth &gt;=5</a:t>
            </a:r>
            <a:endParaRPr sz="1200"/>
          </a:p>
          <a:p>
            <a:pPr indent="-304800" lvl="0" marL="457200" rtl="0" algn="l">
              <a:spcBef>
                <a:spcPts val="0"/>
              </a:spcBef>
              <a:spcAft>
                <a:spcPts val="0"/>
              </a:spcAft>
              <a:buSzPts val="1200"/>
              <a:buChar char="●"/>
            </a:pPr>
            <a:r>
              <a:rPr lang="en" sz="1200"/>
              <a:t>Not overlap annotated CDS</a:t>
            </a:r>
            <a:endParaRPr sz="1200"/>
          </a:p>
        </p:txBody>
      </p:sp>
      <p:cxnSp>
        <p:nvCxnSpPr>
          <p:cNvPr id="153" name="Google Shape;153;p23"/>
          <p:cNvCxnSpPr/>
          <p:nvPr/>
        </p:nvCxnSpPr>
        <p:spPr>
          <a:xfrm rot="10800000">
            <a:off x="8002400" y="3407850"/>
            <a:ext cx="0" cy="5472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Calling SNPs, </a:t>
            </a:r>
            <a:r>
              <a:rPr lang="en"/>
              <a:t>Calculating</a:t>
            </a:r>
            <a:r>
              <a:rPr lang="en"/>
              <a:t> Per-site Fst</a:t>
            </a:r>
            <a:endParaRPr/>
          </a:p>
        </p:txBody>
      </p:sp>
      <p:sp>
        <p:nvSpPr>
          <p:cNvPr id="159" name="Google Shape;159;p24"/>
          <p:cNvSpPr txBox="1"/>
          <p:nvPr/>
        </p:nvSpPr>
        <p:spPr>
          <a:xfrm>
            <a:off x="3124625" y="865325"/>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2</a:t>
            </a:r>
            <a:r>
              <a:rPr b="1" lang="en"/>
              <a:t>: </a:t>
            </a:r>
            <a:r>
              <a:rPr lang="en"/>
              <a:t> Call SNPs</a:t>
            </a:r>
            <a:endParaRPr/>
          </a:p>
          <a:p>
            <a:pPr indent="0" lvl="0" marL="0" rtl="0" algn="l">
              <a:spcBef>
                <a:spcPts val="0"/>
              </a:spcBef>
              <a:spcAft>
                <a:spcPts val="0"/>
              </a:spcAft>
              <a:buNone/>
            </a:pPr>
            <a:r>
              <a:rPr lang="en"/>
              <a:t>	</a:t>
            </a:r>
            <a:r>
              <a:rPr lang="en" sz="1200" u="sng"/>
              <a:t>Inputs:</a:t>
            </a:r>
            <a:r>
              <a:rPr lang="en" sz="1200"/>
              <a:t>  1 BCF</a:t>
            </a:r>
            <a:endParaRPr sz="1200"/>
          </a:p>
          <a:p>
            <a:pPr indent="0" lvl="0" marL="0" rtl="0" algn="l">
              <a:spcBef>
                <a:spcPts val="0"/>
              </a:spcBef>
              <a:spcAft>
                <a:spcPts val="0"/>
              </a:spcAft>
              <a:buNone/>
            </a:pPr>
            <a:r>
              <a:rPr lang="en" sz="1200"/>
              <a:t>	</a:t>
            </a:r>
            <a:r>
              <a:rPr lang="en" sz="1200" u="sng"/>
              <a:t>Output:</a:t>
            </a:r>
            <a:r>
              <a:rPr lang="en" sz="1200"/>
              <a:t> 1 VCF</a:t>
            </a:r>
            <a:endParaRPr sz="1200"/>
          </a:p>
          <a:p>
            <a:pPr indent="0" lvl="0" marL="0" rtl="0" algn="l">
              <a:spcBef>
                <a:spcPts val="0"/>
              </a:spcBef>
              <a:spcAft>
                <a:spcPts val="0"/>
              </a:spcAft>
              <a:buNone/>
            </a:pPr>
            <a:r>
              <a:rPr lang="en" sz="1200"/>
              <a:t>	</a:t>
            </a:r>
            <a:r>
              <a:rPr lang="en" sz="1200" u="sng"/>
              <a:t>Software:</a:t>
            </a:r>
            <a:r>
              <a:rPr lang="en" sz="1200"/>
              <a:t> bcftools</a:t>
            </a:r>
            <a:endParaRPr sz="1200"/>
          </a:p>
        </p:txBody>
      </p:sp>
      <p:sp>
        <p:nvSpPr>
          <p:cNvPr id="160" name="Google Shape;160;p24"/>
          <p:cNvSpPr/>
          <p:nvPr/>
        </p:nvSpPr>
        <p:spPr>
          <a:xfrm>
            <a:off x="2596325" y="1364400"/>
            <a:ext cx="680700" cy="353100"/>
          </a:xfrm>
          <a:prstGeom prst="rightArrow">
            <a:avLst>
              <a:gd fmla="val 50000" name="adj1"/>
              <a:gd fmla="val 50000" name="adj2"/>
            </a:avLst>
          </a:prstGeom>
          <a:solidFill>
            <a:srgbClr val="990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4"/>
          <p:cNvSpPr txBox="1"/>
          <p:nvPr/>
        </p:nvSpPr>
        <p:spPr>
          <a:xfrm>
            <a:off x="97525" y="789125"/>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1</a:t>
            </a:r>
            <a:r>
              <a:rPr b="1" lang="en"/>
              <a:t>: </a:t>
            </a:r>
            <a:r>
              <a:rPr lang="en"/>
              <a:t> Build mpileup of genotype likelihoods for HD and CW individuals</a:t>
            </a:r>
            <a:endParaRPr/>
          </a:p>
          <a:p>
            <a:pPr indent="0" lvl="0" marL="0" rtl="0" algn="l">
              <a:spcBef>
                <a:spcPts val="0"/>
              </a:spcBef>
              <a:spcAft>
                <a:spcPts val="0"/>
              </a:spcAft>
              <a:buNone/>
            </a:pPr>
            <a:r>
              <a:rPr lang="en"/>
              <a:t>	</a:t>
            </a:r>
            <a:r>
              <a:rPr lang="en" sz="1200" u="sng"/>
              <a:t>Inputs:</a:t>
            </a:r>
            <a:r>
              <a:rPr lang="en" sz="1200"/>
              <a:t>  113 exome capture  BAMs, </a:t>
            </a:r>
            <a:r>
              <a:rPr lang="en" sz="1200">
                <a:solidFill>
                  <a:schemeClr val="dk1"/>
                </a:solidFill>
              </a:rPr>
              <a:t>Reduced </a:t>
            </a:r>
            <a:r>
              <a:rPr i="1" lang="en" sz="1200">
                <a:solidFill>
                  <a:schemeClr val="dk1"/>
                </a:solidFill>
              </a:rPr>
              <a:t>P. abies</a:t>
            </a:r>
            <a:r>
              <a:rPr lang="en" sz="1200">
                <a:solidFill>
                  <a:schemeClr val="dk1"/>
                </a:solidFill>
              </a:rPr>
              <a:t> reference</a:t>
            </a:r>
            <a:endParaRPr sz="1200"/>
          </a:p>
          <a:p>
            <a:pPr indent="0" lvl="0" marL="0" rtl="0" algn="l">
              <a:spcBef>
                <a:spcPts val="0"/>
              </a:spcBef>
              <a:spcAft>
                <a:spcPts val="0"/>
              </a:spcAft>
              <a:buNone/>
            </a:pPr>
            <a:r>
              <a:rPr lang="en" sz="1200"/>
              <a:t>	</a:t>
            </a:r>
            <a:r>
              <a:rPr lang="en" sz="1200" u="sng"/>
              <a:t>Output:</a:t>
            </a:r>
            <a:r>
              <a:rPr lang="en" sz="1200"/>
              <a:t> 1 BCF </a:t>
            </a:r>
            <a:endParaRPr sz="1200"/>
          </a:p>
          <a:p>
            <a:pPr indent="0" lvl="0" marL="0" rtl="0" algn="l">
              <a:spcBef>
                <a:spcPts val="0"/>
              </a:spcBef>
              <a:spcAft>
                <a:spcPts val="0"/>
              </a:spcAft>
              <a:buNone/>
            </a:pPr>
            <a:r>
              <a:rPr lang="en" sz="1200"/>
              <a:t>	</a:t>
            </a:r>
            <a:r>
              <a:rPr lang="en" sz="1200" u="sng"/>
              <a:t>Software:</a:t>
            </a:r>
            <a:r>
              <a:rPr lang="en" sz="1200"/>
              <a:t> bcftools</a:t>
            </a:r>
            <a:endParaRPr sz="1200"/>
          </a:p>
        </p:txBody>
      </p:sp>
      <p:cxnSp>
        <p:nvCxnSpPr>
          <p:cNvPr id="162" name="Google Shape;162;p24"/>
          <p:cNvCxnSpPr/>
          <p:nvPr/>
        </p:nvCxnSpPr>
        <p:spPr>
          <a:xfrm rot="10800000">
            <a:off x="4225025" y="1781315"/>
            <a:ext cx="300" cy="295800"/>
          </a:xfrm>
          <a:prstGeom prst="straightConnector1">
            <a:avLst/>
          </a:prstGeom>
          <a:noFill/>
          <a:ln cap="flat" cmpd="sng" w="9525">
            <a:solidFill>
              <a:schemeClr val="dk2"/>
            </a:solidFill>
            <a:prstDash val="solid"/>
            <a:round/>
            <a:headEnd len="med" w="med" type="none"/>
            <a:tailEnd len="med" w="med" type="triangle"/>
          </a:ln>
        </p:spPr>
      </p:cxnSp>
      <p:sp>
        <p:nvSpPr>
          <p:cNvPr id="163" name="Google Shape;163;p24"/>
          <p:cNvSpPr txBox="1"/>
          <p:nvPr/>
        </p:nvSpPr>
        <p:spPr>
          <a:xfrm>
            <a:off x="3727200" y="1793700"/>
            <a:ext cx="22467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p>
          <a:p>
            <a:pPr indent="0" lvl="0" marL="0" rtl="0" algn="l">
              <a:spcBef>
                <a:spcPts val="0"/>
              </a:spcBef>
              <a:spcAft>
                <a:spcPts val="0"/>
              </a:spcAft>
              <a:buNone/>
            </a:pPr>
            <a:r>
              <a:rPr lang="en" sz="1100"/>
              <a:t>P-val &lt; 1.1e-3</a:t>
            </a:r>
            <a:endParaRPr sz="1100"/>
          </a:p>
          <a:p>
            <a:pPr indent="0" lvl="0" marL="0" rtl="0" algn="l">
              <a:spcBef>
                <a:spcPts val="0"/>
              </a:spcBef>
              <a:spcAft>
                <a:spcPts val="0"/>
              </a:spcAft>
              <a:buNone/>
            </a:pPr>
            <a:r>
              <a:rPr lang="en" sz="1100"/>
              <a:t>m</a:t>
            </a:r>
            <a:r>
              <a:rPr lang="en" sz="1100"/>
              <a:t>apping Q &gt; 20</a:t>
            </a:r>
            <a:endParaRPr sz="1100"/>
          </a:p>
        </p:txBody>
      </p:sp>
      <p:sp>
        <p:nvSpPr>
          <p:cNvPr id="164" name="Google Shape;164;p24"/>
          <p:cNvSpPr/>
          <p:nvPr/>
        </p:nvSpPr>
        <p:spPr>
          <a:xfrm>
            <a:off x="4982625" y="1299825"/>
            <a:ext cx="680700" cy="353100"/>
          </a:xfrm>
          <a:prstGeom prst="rightArrow">
            <a:avLst>
              <a:gd fmla="val 50000" name="adj1"/>
              <a:gd fmla="val 50000" name="adj2"/>
            </a:avLst>
          </a:prstGeom>
          <a:solidFill>
            <a:srgbClr val="990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txBox="1"/>
          <p:nvPr/>
        </p:nvSpPr>
        <p:spPr>
          <a:xfrm>
            <a:off x="5666700" y="807075"/>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3</a:t>
            </a:r>
            <a:r>
              <a:rPr b="1" lang="en"/>
              <a:t>: </a:t>
            </a:r>
            <a:r>
              <a:rPr lang="en"/>
              <a:t> Calculate Per-site Fst</a:t>
            </a:r>
            <a:endParaRPr/>
          </a:p>
          <a:p>
            <a:pPr indent="0" lvl="0" marL="0" rtl="0" algn="l">
              <a:spcBef>
                <a:spcPts val="0"/>
              </a:spcBef>
              <a:spcAft>
                <a:spcPts val="0"/>
              </a:spcAft>
              <a:buNone/>
            </a:pPr>
            <a:r>
              <a:rPr lang="en"/>
              <a:t>	</a:t>
            </a:r>
            <a:r>
              <a:rPr lang="en" sz="1200" u="sng"/>
              <a:t>Inputs:</a:t>
            </a:r>
            <a:r>
              <a:rPr lang="en" sz="1200"/>
              <a:t>  </a:t>
            </a:r>
            <a:r>
              <a:rPr lang="en" sz="1200"/>
              <a:t>1 VCF, list of HD/CW individuals</a:t>
            </a:r>
            <a:endParaRPr sz="1200"/>
          </a:p>
          <a:p>
            <a:pPr indent="0" lvl="0" marL="0" rtl="0" algn="l">
              <a:spcBef>
                <a:spcPts val="0"/>
              </a:spcBef>
              <a:spcAft>
                <a:spcPts val="0"/>
              </a:spcAft>
              <a:buNone/>
            </a:pPr>
            <a:r>
              <a:rPr lang="en" sz="1200"/>
              <a:t>	</a:t>
            </a:r>
            <a:r>
              <a:rPr lang="en" sz="1200" u="sng"/>
              <a:t>Output:</a:t>
            </a:r>
            <a:r>
              <a:rPr lang="en" sz="1200"/>
              <a:t>  Fst values for all SNPs</a:t>
            </a:r>
            <a:endParaRPr sz="1200" u="sng">
              <a:solidFill>
                <a:srgbClr val="990000"/>
              </a:solidFill>
            </a:endParaRPr>
          </a:p>
          <a:p>
            <a:pPr indent="0" lvl="0" marL="0" rtl="0" algn="l">
              <a:spcBef>
                <a:spcPts val="0"/>
              </a:spcBef>
              <a:spcAft>
                <a:spcPts val="0"/>
              </a:spcAft>
              <a:buNone/>
            </a:pPr>
            <a:r>
              <a:rPr lang="en" sz="1200"/>
              <a:t>	</a:t>
            </a:r>
            <a:r>
              <a:rPr lang="en" sz="1200" u="sng"/>
              <a:t>Software:</a:t>
            </a:r>
            <a:r>
              <a:rPr lang="en" sz="1200"/>
              <a:t> vcftools</a:t>
            </a:r>
            <a:endParaRPr sz="1200"/>
          </a:p>
        </p:txBody>
      </p:sp>
      <p:sp>
        <p:nvSpPr>
          <p:cNvPr id="166" name="Google Shape;166;p24"/>
          <p:cNvSpPr txBox="1"/>
          <p:nvPr/>
        </p:nvSpPr>
        <p:spPr>
          <a:xfrm>
            <a:off x="184075" y="2571750"/>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4</a:t>
            </a:r>
            <a:r>
              <a:rPr b="1" lang="en"/>
              <a:t>: </a:t>
            </a:r>
            <a:r>
              <a:rPr lang="en"/>
              <a:t> Filter SNPs for overlap with genes and predicted UTRs </a:t>
            </a:r>
            <a:endParaRPr/>
          </a:p>
          <a:p>
            <a:pPr indent="0" lvl="0" marL="0" rtl="0" algn="l">
              <a:spcBef>
                <a:spcPts val="0"/>
              </a:spcBef>
              <a:spcAft>
                <a:spcPts val="0"/>
              </a:spcAft>
              <a:buNone/>
            </a:pPr>
            <a:r>
              <a:rPr lang="en"/>
              <a:t>	</a:t>
            </a:r>
            <a:r>
              <a:rPr lang="en" sz="1200" u="sng"/>
              <a:t>Inputs:</a:t>
            </a:r>
            <a:r>
              <a:rPr lang="en" sz="1200"/>
              <a:t>  1 VCF, gff of coding regions, </a:t>
            </a:r>
            <a:r>
              <a:rPr lang="en" sz="1200">
                <a:solidFill>
                  <a:srgbClr val="674EA7"/>
                </a:solidFill>
              </a:rPr>
              <a:t>BED of predicted UTRs</a:t>
            </a:r>
            <a:endParaRPr sz="1200"/>
          </a:p>
          <a:p>
            <a:pPr indent="0" lvl="0" marL="0" rtl="0" algn="l">
              <a:spcBef>
                <a:spcPts val="0"/>
              </a:spcBef>
              <a:spcAft>
                <a:spcPts val="0"/>
              </a:spcAft>
              <a:buNone/>
            </a:pPr>
            <a:r>
              <a:rPr lang="en" sz="1200"/>
              <a:t>	</a:t>
            </a:r>
            <a:r>
              <a:rPr lang="en" sz="1200" u="sng"/>
              <a:t>Output:</a:t>
            </a:r>
            <a:r>
              <a:rPr lang="en" sz="1200"/>
              <a:t> BED of SNPs overlapping UTRs and genes</a:t>
            </a:r>
            <a:endParaRPr sz="1200" u="sng">
              <a:solidFill>
                <a:srgbClr val="990000"/>
              </a:solidFill>
            </a:endParaRPr>
          </a:p>
          <a:p>
            <a:pPr indent="0" lvl="0" marL="0" rtl="0" algn="l">
              <a:spcBef>
                <a:spcPts val="0"/>
              </a:spcBef>
              <a:spcAft>
                <a:spcPts val="0"/>
              </a:spcAft>
              <a:buNone/>
            </a:pPr>
            <a:r>
              <a:rPr lang="en" sz="1200"/>
              <a:t>	</a:t>
            </a:r>
            <a:r>
              <a:rPr lang="en" sz="1200" u="sng"/>
              <a:t>Software:</a:t>
            </a:r>
            <a:r>
              <a:rPr lang="en" sz="1200"/>
              <a:t> bcftools</a:t>
            </a:r>
            <a:endParaRPr sz="1200"/>
          </a:p>
        </p:txBody>
      </p:sp>
      <p:cxnSp>
        <p:nvCxnSpPr>
          <p:cNvPr id="167" name="Google Shape;167;p24"/>
          <p:cNvCxnSpPr/>
          <p:nvPr/>
        </p:nvCxnSpPr>
        <p:spPr>
          <a:xfrm flipH="1">
            <a:off x="5811725" y="1899125"/>
            <a:ext cx="1114500" cy="1253700"/>
          </a:xfrm>
          <a:prstGeom prst="straightConnector1">
            <a:avLst/>
          </a:prstGeom>
          <a:noFill/>
          <a:ln cap="flat" cmpd="sng" w="9525">
            <a:solidFill>
              <a:schemeClr val="dk2"/>
            </a:solidFill>
            <a:prstDash val="solid"/>
            <a:round/>
            <a:headEnd len="med" w="med" type="none"/>
            <a:tailEnd len="med" w="med" type="triangle"/>
          </a:ln>
        </p:spPr>
      </p:cxnSp>
      <p:sp>
        <p:nvSpPr>
          <p:cNvPr id="168" name="Google Shape;168;p24"/>
          <p:cNvSpPr txBox="1"/>
          <p:nvPr/>
        </p:nvSpPr>
        <p:spPr>
          <a:xfrm>
            <a:off x="5114450" y="3487125"/>
            <a:ext cx="1511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txBox="1"/>
          <p:nvPr/>
        </p:nvSpPr>
        <p:spPr>
          <a:xfrm>
            <a:off x="6495075" y="2177325"/>
            <a:ext cx="1147800" cy="129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Filter “outliers” (top 2% of </a:t>
            </a:r>
            <a:r>
              <a:rPr lang="en" sz="1200"/>
              <a:t>distribution</a:t>
            </a:r>
            <a:r>
              <a:rPr lang="en" sz="1200"/>
              <a:t>)</a:t>
            </a:r>
            <a:endParaRPr sz="1200"/>
          </a:p>
        </p:txBody>
      </p:sp>
      <p:sp>
        <p:nvSpPr>
          <p:cNvPr id="170" name="Google Shape;170;p24"/>
          <p:cNvSpPr txBox="1"/>
          <p:nvPr/>
        </p:nvSpPr>
        <p:spPr>
          <a:xfrm>
            <a:off x="5128975" y="3356350"/>
            <a:ext cx="1511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90000"/>
              </a:solidFill>
            </a:endParaRPr>
          </a:p>
        </p:txBody>
      </p:sp>
      <p:sp>
        <p:nvSpPr>
          <p:cNvPr id="171" name="Google Shape;171;p24"/>
          <p:cNvSpPr txBox="1"/>
          <p:nvPr/>
        </p:nvSpPr>
        <p:spPr>
          <a:xfrm>
            <a:off x="3339587" y="2636100"/>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5</a:t>
            </a:r>
            <a:r>
              <a:rPr b="1" lang="en"/>
              <a:t>: </a:t>
            </a:r>
            <a:r>
              <a:rPr lang="en"/>
              <a:t> Find Fst outliers overlapping UTRs and genes</a:t>
            </a:r>
            <a:endParaRPr/>
          </a:p>
          <a:p>
            <a:pPr indent="0" lvl="0" marL="0" rtl="0" algn="l">
              <a:spcBef>
                <a:spcPts val="0"/>
              </a:spcBef>
              <a:spcAft>
                <a:spcPts val="0"/>
              </a:spcAft>
              <a:buNone/>
            </a:pPr>
            <a:r>
              <a:rPr lang="en"/>
              <a:t>	</a:t>
            </a:r>
            <a:r>
              <a:rPr lang="en" sz="1200" u="sng"/>
              <a:t>Inputs:</a:t>
            </a:r>
            <a:r>
              <a:rPr lang="en" sz="1200"/>
              <a:t>  BED of </a:t>
            </a:r>
            <a:r>
              <a:rPr lang="en" sz="1200">
                <a:solidFill>
                  <a:schemeClr val="dk1"/>
                </a:solidFill>
              </a:rPr>
              <a:t>outlier SNPs</a:t>
            </a:r>
            <a:r>
              <a:rPr lang="en" sz="1200"/>
              <a:t>,</a:t>
            </a:r>
            <a:endParaRPr sz="1200"/>
          </a:p>
          <a:p>
            <a:pPr indent="0" lvl="0" marL="0" rtl="0" algn="l">
              <a:spcBef>
                <a:spcPts val="0"/>
              </a:spcBef>
              <a:spcAft>
                <a:spcPts val="0"/>
              </a:spcAft>
              <a:buNone/>
            </a:pPr>
            <a:r>
              <a:rPr lang="en" sz="1200"/>
              <a:t>BED of  SNPs overlapping genes/UTRs</a:t>
            </a:r>
            <a:endParaRPr sz="1200"/>
          </a:p>
          <a:p>
            <a:pPr indent="0" lvl="0" marL="0" rtl="0" algn="l">
              <a:spcBef>
                <a:spcPts val="0"/>
              </a:spcBef>
              <a:spcAft>
                <a:spcPts val="0"/>
              </a:spcAft>
              <a:buNone/>
            </a:pPr>
            <a:r>
              <a:rPr lang="en" sz="1200"/>
              <a:t>	</a:t>
            </a:r>
            <a:r>
              <a:rPr lang="en" sz="1200" u="sng"/>
              <a:t>Output:</a:t>
            </a:r>
            <a:r>
              <a:rPr lang="en" sz="1200"/>
              <a:t>  BED of Fst outliers overlapping genes or UTRs</a:t>
            </a:r>
            <a:endParaRPr sz="1200" u="sng">
              <a:solidFill>
                <a:srgbClr val="990000"/>
              </a:solidFill>
            </a:endParaRPr>
          </a:p>
          <a:p>
            <a:pPr indent="0" lvl="0" marL="0" rtl="0" algn="l">
              <a:spcBef>
                <a:spcPts val="0"/>
              </a:spcBef>
              <a:spcAft>
                <a:spcPts val="0"/>
              </a:spcAft>
              <a:buNone/>
            </a:pPr>
            <a:r>
              <a:rPr lang="en" sz="1200"/>
              <a:t>	</a:t>
            </a:r>
            <a:r>
              <a:rPr lang="en" sz="1200" u="sng"/>
              <a:t>Software:</a:t>
            </a:r>
            <a:r>
              <a:rPr lang="en" sz="1200"/>
              <a:t> R</a:t>
            </a:r>
            <a:endParaRPr sz="1200"/>
          </a:p>
        </p:txBody>
      </p:sp>
      <p:sp>
        <p:nvSpPr>
          <p:cNvPr id="172" name="Google Shape;172;p24"/>
          <p:cNvSpPr/>
          <p:nvPr/>
        </p:nvSpPr>
        <p:spPr>
          <a:xfrm>
            <a:off x="2719675" y="3117225"/>
            <a:ext cx="680700" cy="353100"/>
          </a:xfrm>
          <a:prstGeom prst="rightArrow">
            <a:avLst>
              <a:gd fmla="val 50000" name="adj1"/>
              <a:gd fmla="val 50000" name="adj2"/>
            </a:avLst>
          </a:prstGeom>
          <a:solidFill>
            <a:srgbClr val="990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p:nvPr/>
        </p:nvSpPr>
        <p:spPr>
          <a:xfrm>
            <a:off x="5663325" y="3912975"/>
            <a:ext cx="680700" cy="353100"/>
          </a:xfrm>
          <a:prstGeom prst="rightArrow">
            <a:avLst>
              <a:gd fmla="val 50000" name="adj1"/>
              <a:gd fmla="val 50000" name="adj2"/>
            </a:avLst>
          </a:prstGeom>
          <a:solidFill>
            <a:srgbClr val="990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4"/>
          <p:cNvSpPr txBox="1"/>
          <p:nvPr/>
        </p:nvSpPr>
        <p:spPr>
          <a:xfrm>
            <a:off x="6495074" y="3249300"/>
            <a:ext cx="23373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6</a:t>
            </a:r>
            <a:r>
              <a:rPr b="1" lang="en"/>
              <a:t>: </a:t>
            </a:r>
            <a:r>
              <a:rPr lang="en"/>
              <a:t> Find genes near UTRs containing Fst outliers</a:t>
            </a:r>
            <a:endParaRPr/>
          </a:p>
          <a:p>
            <a:pPr indent="0" lvl="0" marL="0" rtl="0" algn="l">
              <a:spcBef>
                <a:spcPts val="0"/>
              </a:spcBef>
              <a:spcAft>
                <a:spcPts val="0"/>
              </a:spcAft>
              <a:buNone/>
            </a:pPr>
            <a:r>
              <a:rPr lang="en"/>
              <a:t>	</a:t>
            </a:r>
            <a:r>
              <a:rPr lang="en" sz="1200" u="sng"/>
              <a:t>Inputs:</a:t>
            </a:r>
            <a:r>
              <a:rPr lang="en" sz="1200"/>
              <a:t>  </a:t>
            </a:r>
            <a:r>
              <a:rPr lang="en" sz="1200">
                <a:solidFill>
                  <a:schemeClr val="dk1"/>
                </a:solidFill>
              </a:rPr>
              <a:t>BED of Fst outliers overlapping  UTRs</a:t>
            </a:r>
            <a:endParaRPr sz="1200"/>
          </a:p>
          <a:p>
            <a:pPr indent="0" lvl="0" marL="0" rtl="0" algn="l">
              <a:spcBef>
                <a:spcPts val="0"/>
              </a:spcBef>
              <a:spcAft>
                <a:spcPts val="0"/>
              </a:spcAft>
              <a:buNone/>
            </a:pPr>
            <a:r>
              <a:rPr lang="en" sz="1200"/>
              <a:t>	</a:t>
            </a:r>
            <a:r>
              <a:rPr lang="en" sz="1200" u="sng"/>
              <a:t>Output:</a:t>
            </a:r>
            <a:r>
              <a:rPr lang="en" sz="1200"/>
              <a:t>  </a:t>
            </a:r>
            <a:r>
              <a:rPr lang="en" sz="1200">
                <a:solidFill>
                  <a:srgbClr val="990000"/>
                </a:solidFill>
              </a:rPr>
              <a:t>List of genes near UTRs with Fst outliers</a:t>
            </a:r>
            <a:r>
              <a:rPr lang="en" sz="1200"/>
              <a:t>	</a:t>
            </a:r>
            <a:r>
              <a:rPr lang="en" sz="1200" u="sng"/>
              <a:t>Software:</a:t>
            </a:r>
            <a:r>
              <a:rPr lang="en" sz="1200"/>
              <a:t> bedtools </a:t>
            </a:r>
            <a:endParaRPr sz="1200"/>
          </a:p>
        </p:txBody>
      </p:sp>
      <p:sp>
        <p:nvSpPr>
          <p:cNvPr id="175" name="Google Shape;175;p24"/>
          <p:cNvSpPr txBox="1"/>
          <p:nvPr/>
        </p:nvSpPr>
        <p:spPr>
          <a:xfrm>
            <a:off x="1402400" y="4691250"/>
            <a:ext cx="5937300" cy="6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Congenie for functional enrichment/ finding function</a:t>
            </a:r>
            <a:endParaRPr/>
          </a:p>
        </p:txBody>
      </p:sp>
      <p:cxnSp>
        <p:nvCxnSpPr>
          <p:cNvPr id="176" name="Google Shape;176;p24"/>
          <p:cNvCxnSpPr/>
          <p:nvPr/>
        </p:nvCxnSpPr>
        <p:spPr>
          <a:xfrm flipH="1">
            <a:off x="5628475" y="4492575"/>
            <a:ext cx="1148700" cy="3189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5"/>
          <p:cNvSpPr txBox="1"/>
          <p:nvPr>
            <p:ph type="title"/>
          </p:nvPr>
        </p:nvSpPr>
        <p:spPr>
          <a:xfrm>
            <a:off x="311700" y="164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Quantifying Diversity and Selection </a:t>
            </a:r>
            <a:endParaRPr/>
          </a:p>
        </p:txBody>
      </p:sp>
      <p:sp>
        <p:nvSpPr>
          <p:cNvPr id="182" name="Google Shape;182;p25"/>
          <p:cNvSpPr txBox="1"/>
          <p:nvPr/>
        </p:nvSpPr>
        <p:spPr>
          <a:xfrm>
            <a:off x="98275" y="852675"/>
            <a:ext cx="29529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1</a:t>
            </a:r>
            <a:r>
              <a:rPr b="1" lang="en"/>
              <a:t>: </a:t>
            </a:r>
            <a:r>
              <a:rPr lang="en"/>
              <a:t> Calculate Genotype </a:t>
            </a:r>
            <a:r>
              <a:rPr lang="en"/>
              <a:t>Likelihoods</a:t>
            </a:r>
            <a:r>
              <a:rPr lang="en"/>
              <a:t> and allele freq. from exome capture data</a:t>
            </a:r>
            <a:endParaRPr/>
          </a:p>
          <a:p>
            <a:pPr indent="0" lvl="0" marL="0" rtl="0" algn="l">
              <a:spcBef>
                <a:spcPts val="0"/>
              </a:spcBef>
              <a:spcAft>
                <a:spcPts val="0"/>
              </a:spcAft>
              <a:buNone/>
            </a:pPr>
            <a:r>
              <a:rPr lang="en"/>
              <a:t>	</a:t>
            </a:r>
            <a:r>
              <a:rPr lang="en" sz="1200" u="sng"/>
              <a:t>Inputs:</a:t>
            </a:r>
            <a:r>
              <a:rPr lang="en" sz="1200"/>
              <a:t>  59 HD BAMs, 54 CW BAMs,  Reduced </a:t>
            </a:r>
            <a:r>
              <a:rPr i="1" lang="en" sz="1200"/>
              <a:t>P. abies</a:t>
            </a:r>
            <a:r>
              <a:rPr lang="en" sz="1200"/>
              <a:t> reference</a:t>
            </a:r>
            <a:endParaRPr sz="1200"/>
          </a:p>
          <a:p>
            <a:pPr indent="0" lvl="0" marL="0" rtl="0" algn="l">
              <a:spcBef>
                <a:spcPts val="0"/>
              </a:spcBef>
              <a:spcAft>
                <a:spcPts val="0"/>
              </a:spcAft>
              <a:buNone/>
            </a:pPr>
            <a:r>
              <a:rPr lang="en" sz="1200"/>
              <a:t>	</a:t>
            </a:r>
            <a:r>
              <a:rPr lang="en" sz="1200" u="sng"/>
              <a:t>Output:</a:t>
            </a:r>
            <a:r>
              <a:rPr lang="en" sz="1200"/>
              <a:t>  MAF/GL/saf.ix (CW &amp; HD)</a:t>
            </a:r>
            <a:endParaRPr sz="1200"/>
          </a:p>
          <a:p>
            <a:pPr indent="0" lvl="0" marL="0" rtl="0" algn="l">
              <a:spcBef>
                <a:spcPts val="0"/>
              </a:spcBef>
              <a:spcAft>
                <a:spcPts val="0"/>
              </a:spcAft>
              <a:buNone/>
            </a:pPr>
            <a:r>
              <a:rPr lang="en" sz="1200"/>
              <a:t>	</a:t>
            </a:r>
            <a:r>
              <a:rPr lang="en" sz="1200" u="sng"/>
              <a:t>Software:</a:t>
            </a:r>
            <a:r>
              <a:rPr lang="en" sz="1200"/>
              <a:t> AGSD</a:t>
            </a:r>
            <a:endParaRPr sz="1200"/>
          </a:p>
        </p:txBody>
      </p:sp>
      <p:sp>
        <p:nvSpPr>
          <p:cNvPr id="183" name="Google Shape;183;p25"/>
          <p:cNvSpPr/>
          <p:nvPr/>
        </p:nvSpPr>
        <p:spPr>
          <a:xfrm>
            <a:off x="2723400" y="1316400"/>
            <a:ext cx="680700" cy="353100"/>
          </a:xfrm>
          <a:prstGeom prst="rightArrow">
            <a:avLst>
              <a:gd fmla="val 50000" name="adj1"/>
              <a:gd fmla="val 50000" name="adj2"/>
            </a:avLst>
          </a:prstGeom>
          <a:solidFill>
            <a:srgbClr val="38761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txBox="1"/>
          <p:nvPr/>
        </p:nvSpPr>
        <p:spPr>
          <a:xfrm>
            <a:off x="3365975" y="852675"/>
            <a:ext cx="25185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2</a:t>
            </a:r>
            <a:r>
              <a:rPr b="1" lang="en"/>
              <a:t>: </a:t>
            </a:r>
            <a:r>
              <a:rPr lang="en"/>
              <a:t> Quantify nucleotide diversity, build SFS</a:t>
            </a:r>
            <a:endParaRPr/>
          </a:p>
          <a:p>
            <a:pPr indent="0" lvl="0" marL="0" rtl="0" algn="l">
              <a:spcBef>
                <a:spcPts val="0"/>
              </a:spcBef>
              <a:spcAft>
                <a:spcPts val="0"/>
              </a:spcAft>
              <a:buNone/>
            </a:pPr>
            <a:r>
              <a:rPr lang="en"/>
              <a:t>	</a:t>
            </a:r>
            <a:r>
              <a:rPr lang="en" sz="1200" u="sng"/>
              <a:t>Inputs:</a:t>
            </a:r>
            <a:r>
              <a:rPr lang="en" sz="1200"/>
              <a:t> </a:t>
            </a:r>
            <a:r>
              <a:rPr lang="en" sz="1200">
                <a:solidFill>
                  <a:schemeClr val="dk1"/>
                </a:solidFill>
              </a:rPr>
              <a:t>saf.idx (CW &amp; HD)</a:t>
            </a:r>
            <a:endParaRPr sz="1200"/>
          </a:p>
          <a:p>
            <a:pPr indent="0" lvl="0" marL="0" rtl="0" algn="l">
              <a:spcBef>
                <a:spcPts val="0"/>
              </a:spcBef>
              <a:spcAft>
                <a:spcPts val="0"/>
              </a:spcAft>
              <a:buNone/>
            </a:pPr>
            <a:r>
              <a:rPr lang="en" sz="1200"/>
              <a:t>	</a:t>
            </a:r>
            <a:r>
              <a:rPr lang="en" sz="1200" u="sng"/>
              <a:t>Output:</a:t>
            </a:r>
            <a:r>
              <a:rPr lang="en" sz="1200"/>
              <a:t> SFS (CW &amp; HD)</a:t>
            </a:r>
            <a:endParaRPr sz="1200"/>
          </a:p>
          <a:p>
            <a:pPr indent="0" lvl="0" marL="0" rtl="0" algn="l">
              <a:spcBef>
                <a:spcPts val="0"/>
              </a:spcBef>
              <a:spcAft>
                <a:spcPts val="0"/>
              </a:spcAft>
              <a:buNone/>
            </a:pPr>
            <a:r>
              <a:rPr lang="en" sz="1200"/>
              <a:t>	</a:t>
            </a:r>
            <a:r>
              <a:rPr lang="en" sz="1200" u="sng"/>
              <a:t>Software:</a:t>
            </a:r>
            <a:r>
              <a:rPr lang="en" sz="1200"/>
              <a:t> ANGSD: realSFS</a:t>
            </a:r>
            <a:endParaRPr sz="1200"/>
          </a:p>
        </p:txBody>
      </p:sp>
      <p:sp>
        <p:nvSpPr>
          <p:cNvPr id="185" name="Google Shape;185;p25"/>
          <p:cNvSpPr txBox="1"/>
          <p:nvPr/>
        </p:nvSpPr>
        <p:spPr>
          <a:xfrm>
            <a:off x="6542750" y="852675"/>
            <a:ext cx="24117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3</a:t>
            </a:r>
            <a:r>
              <a:rPr b="1" lang="en"/>
              <a:t>: </a:t>
            </a:r>
            <a:r>
              <a:rPr lang="en"/>
              <a:t> Calculate Theta</a:t>
            </a:r>
            <a:endParaRPr/>
          </a:p>
          <a:p>
            <a:pPr indent="0" lvl="0" marL="0" rtl="0" algn="l">
              <a:spcBef>
                <a:spcPts val="0"/>
              </a:spcBef>
              <a:spcAft>
                <a:spcPts val="0"/>
              </a:spcAft>
              <a:buNone/>
            </a:pPr>
            <a:r>
              <a:rPr lang="en"/>
              <a:t>	</a:t>
            </a:r>
            <a:r>
              <a:rPr lang="en" sz="1200" u="sng"/>
              <a:t>Inputs:</a:t>
            </a:r>
            <a:r>
              <a:rPr lang="en" sz="1200"/>
              <a:t>  SFSs, </a:t>
            </a:r>
            <a:r>
              <a:rPr lang="en" sz="1200">
                <a:solidFill>
                  <a:schemeClr val="dk1"/>
                </a:solidFill>
              </a:rPr>
              <a:t>59 HD BAMs, 54 CW BAMs,  Reduced </a:t>
            </a:r>
            <a:r>
              <a:rPr i="1" lang="en" sz="1200">
                <a:solidFill>
                  <a:schemeClr val="dk1"/>
                </a:solidFill>
              </a:rPr>
              <a:t>P. abies</a:t>
            </a:r>
            <a:r>
              <a:rPr lang="en" sz="1200">
                <a:solidFill>
                  <a:schemeClr val="dk1"/>
                </a:solidFill>
              </a:rPr>
              <a:t> reference</a:t>
            </a:r>
            <a:endParaRPr sz="1200"/>
          </a:p>
          <a:p>
            <a:pPr indent="0" lvl="0" marL="0" rtl="0" algn="l">
              <a:spcBef>
                <a:spcPts val="0"/>
              </a:spcBef>
              <a:spcAft>
                <a:spcPts val="0"/>
              </a:spcAft>
              <a:buNone/>
            </a:pPr>
            <a:r>
              <a:rPr lang="en" sz="1200"/>
              <a:t>	</a:t>
            </a:r>
            <a:r>
              <a:rPr lang="en" sz="1200" u="sng"/>
              <a:t>Output:</a:t>
            </a:r>
            <a:r>
              <a:rPr lang="en" sz="1200"/>
              <a:t> </a:t>
            </a:r>
            <a:r>
              <a:rPr lang="en" sz="1200"/>
              <a:t>thetas.idx</a:t>
            </a:r>
            <a:endParaRPr sz="1200"/>
          </a:p>
          <a:p>
            <a:pPr indent="0" lvl="0" marL="0" rtl="0" algn="l">
              <a:spcBef>
                <a:spcPts val="0"/>
              </a:spcBef>
              <a:spcAft>
                <a:spcPts val="0"/>
              </a:spcAft>
              <a:buNone/>
            </a:pPr>
            <a:r>
              <a:rPr lang="en" sz="1200"/>
              <a:t>	</a:t>
            </a:r>
            <a:r>
              <a:rPr lang="en" sz="1200" u="sng"/>
              <a:t>Software:</a:t>
            </a:r>
            <a:r>
              <a:rPr lang="en" sz="1200"/>
              <a:t> ANGSD</a:t>
            </a:r>
            <a:endParaRPr sz="1200"/>
          </a:p>
        </p:txBody>
      </p:sp>
      <p:sp>
        <p:nvSpPr>
          <p:cNvPr id="186" name="Google Shape;186;p25"/>
          <p:cNvSpPr/>
          <p:nvPr/>
        </p:nvSpPr>
        <p:spPr>
          <a:xfrm>
            <a:off x="5819850" y="1316400"/>
            <a:ext cx="680700" cy="353100"/>
          </a:xfrm>
          <a:prstGeom prst="rightArrow">
            <a:avLst>
              <a:gd fmla="val 50000" name="adj1"/>
              <a:gd fmla="val 50000" name="adj2"/>
            </a:avLst>
          </a:prstGeom>
          <a:solidFill>
            <a:srgbClr val="38761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2723400" y="2919950"/>
            <a:ext cx="680700" cy="353100"/>
          </a:xfrm>
          <a:prstGeom prst="rightArrow">
            <a:avLst>
              <a:gd fmla="val 50000" name="adj1"/>
              <a:gd fmla="val 50000" name="adj2"/>
            </a:avLst>
          </a:prstGeom>
          <a:solidFill>
            <a:srgbClr val="38761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txBox="1"/>
          <p:nvPr/>
        </p:nvSpPr>
        <p:spPr>
          <a:xfrm>
            <a:off x="253575" y="2571750"/>
            <a:ext cx="24117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4</a:t>
            </a:r>
            <a:r>
              <a:rPr b="1" lang="en"/>
              <a:t>: </a:t>
            </a:r>
            <a:r>
              <a:rPr lang="en"/>
              <a:t> Calculate per-site diversity estimates</a:t>
            </a:r>
            <a:endParaRPr/>
          </a:p>
          <a:p>
            <a:pPr indent="0" lvl="0" marL="0" rtl="0" algn="l">
              <a:spcBef>
                <a:spcPts val="0"/>
              </a:spcBef>
              <a:spcAft>
                <a:spcPts val="0"/>
              </a:spcAft>
              <a:buNone/>
            </a:pPr>
            <a:r>
              <a:rPr lang="en"/>
              <a:t>	</a:t>
            </a:r>
            <a:r>
              <a:rPr lang="en" sz="1200" u="sng"/>
              <a:t>Inputs:</a:t>
            </a:r>
            <a:r>
              <a:rPr lang="en" sz="1200"/>
              <a:t>  SFSs, saf.idx	</a:t>
            </a:r>
            <a:r>
              <a:rPr lang="en" sz="1200" u="sng"/>
              <a:t>Output:</a:t>
            </a:r>
            <a:r>
              <a:rPr lang="en" sz="1200"/>
              <a:t> thetas.idx</a:t>
            </a:r>
            <a:endParaRPr sz="1200"/>
          </a:p>
          <a:p>
            <a:pPr indent="0" lvl="0" marL="0" rtl="0" algn="l">
              <a:spcBef>
                <a:spcPts val="0"/>
              </a:spcBef>
              <a:spcAft>
                <a:spcPts val="0"/>
              </a:spcAft>
              <a:buNone/>
            </a:pPr>
            <a:r>
              <a:rPr lang="en" sz="1200"/>
              <a:t>	</a:t>
            </a:r>
            <a:r>
              <a:rPr lang="en" sz="1200" u="sng"/>
              <a:t>Software:</a:t>
            </a:r>
            <a:r>
              <a:rPr lang="en" sz="1200"/>
              <a:t> ANGSD: real SFS, saf2theta</a:t>
            </a:r>
            <a:endParaRPr sz="1200"/>
          </a:p>
          <a:p>
            <a:pPr indent="0" lvl="0" marL="0" rtl="0" algn="l">
              <a:spcBef>
                <a:spcPts val="0"/>
              </a:spcBef>
              <a:spcAft>
                <a:spcPts val="0"/>
              </a:spcAft>
              <a:buNone/>
            </a:pPr>
            <a:r>
              <a:t/>
            </a:r>
            <a:endParaRPr sz="1200"/>
          </a:p>
        </p:txBody>
      </p:sp>
      <p:sp>
        <p:nvSpPr>
          <p:cNvPr id="189" name="Google Shape;189;p25"/>
          <p:cNvSpPr txBox="1"/>
          <p:nvPr/>
        </p:nvSpPr>
        <p:spPr>
          <a:xfrm>
            <a:off x="3495775" y="2579600"/>
            <a:ext cx="2784600" cy="10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t>Step 5</a:t>
            </a:r>
            <a:r>
              <a:rPr b="1" lang="en"/>
              <a:t>: </a:t>
            </a:r>
            <a:r>
              <a:rPr lang="en"/>
              <a:t> Visualising</a:t>
            </a:r>
            <a:endParaRPr/>
          </a:p>
          <a:p>
            <a:pPr indent="0" lvl="0" marL="0" rtl="0" algn="l">
              <a:spcBef>
                <a:spcPts val="0"/>
              </a:spcBef>
              <a:spcAft>
                <a:spcPts val="0"/>
              </a:spcAft>
              <a:buNone/>
            </a:pPr>
            <a:r>
              <a:rPr lang="en"/>
              <a:t>	</a:t>
            </a:r>
            <a:r>
              <a:rPr lang="en" sz="1200" u="sng"/>
              <a:t>Inputs:</a:t>
            </a:r>
            <a:r>
              <a:rPr lang="en" sz="1200"/>
              <a:t>  SFSs, </a:t>
            </a:r>
            <a:r>
              <a:rPr lang="en" sz="1200"/>
              <a:t>thetas.idx.pestPG, pernuc.thetas.idx</a:t>
            </a:r>
            <a:endParaRPr sz="1200"/>
          </a:p>
          <a:p>
            <a:pPr indent="0" lvl="0" marL="0" rtl="0" algn="l">
              <a:spcBef>
                <a:spcPts val="0"/>
              </a:spcBef>
              <a:spcAft>
                <a:spcPts val="0"/>
              </a:spcAft>
              <a:buNone/>
            </a:pPr>
            <a:r>
              <a:rPr lang="en" sz="1200"/>
              <a:t>	</a:t>
            </a:r>
            <a:r>
              <a:rPr lang="en" sz="1200" u="sng"/>
              <a:t>Output:</a:t>
            </a:r>
            <a:r>
              <a:rPr lang="en" sz="1200"/>
              <a:t> png</a:t>
            </a:r>
            <a:endParaRPr sz="1200"/>
          </a:p>
          <a:p>
            <a:pPr indent="0" lvl="0" marL="0" rtl="0" algn="l">
              <a:spcBef>
                <a:spcPts val="0"/>
              </a:spcBef>
              <a:spcAft>
                <a:spcPts val="0"/>
              </a:spcAft>
              <a:buNone/>
            </a:pPr>
            <a:r>
              <a:rPr lang="en" sz="1200"/>
              <a:t>	</a:t>
            </a:r>
            <a:r>
              <a:rPr lang="en" sz="1200" u="sng"/>
              <a:t>Software:</a:t>
            </a:r>
            <a:r>
              <a:rPr lang="en" sz="1200"/>
              <a:t> R</a:t>
            </a:r>
            <a:endParaRPr sz="1200"/>
          </a:p>
          <a:p>
            <a:pPr indent="0" lvl="0" marL="0" rtl="0" algn="l">
              <a:spcBef>
                <a:spcPts val="0"/>
              </a:spcBef>
              <a:spcAft>
                <a:spcPts val="0"/>
              </a:spcAft>
              <a:buNone/>
            </a:pPr>
            <a:r>
              <a:t/>
            </a:r>
            <a:endParaRPr sz="1200"/>
          </a:p>
        </p:txBody>
      </p:sp>
      <p:sp>
        <p:nvSpPr>
          <p:cNvPr id="190" name="Google Shape;190;p25"/>
          <p:cNvSpPr txBox="1"/>
          <p:nvPr/>
        </p:nvSpPr>
        <p:spPr>
          <a:xfrm>
            <a:off x="343075" y="4523500"/>
            <a:ext cx="5937300" cy="6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Congenie for functional enrichment/ finding function</a:t>
            </a:r>
            <a:endParaRPr/>
          </a:p>
        </p:txBody>
      </p:sp>
      <p:cxnSp>
        <p:nvCxnSpPr>
          <p:cNvPr id="191" name="Google Shape;191;p25"/>
          <p:cNvCxnSpPr/>
          <p:nvPr/>
        </p:nvCxnSpPr>
        <p:spPr>
          <a:xfrm>
            <a:off x="1845275" y="3864900"/>
            <a:ext cx="653700" cy="711900"/>
          </a:xfrm>
          <a:prstGeom prst="straightConnector1">
            <a:avLst/>
          </a:prstGeom>
          <a:noFill/>
          <a:ln cap="flat" cmpd="sng" w="9525">
            <a:solidFill>
              <a:schemeClr val="dk2"/>
            </a:solidFill>
            <a:prstDash val="solid"/>
            <a:round/>
            <a:headEnd len="med" w="med" type="none"/>
            <a:tailEnd len="med" w="med" type="triangle"/>
          </a:ln>
        </p:spPr>
      </p:cxnSp>
      <p:sp>
        <p:nvSpPr>
          <p:cNvPr id="192" name="Google Shape;192;p25"/>
          <p:cNvSpPr txBox="1"/>
          <p:nvPr/>
        </p:nvSpPr>
        <p:spPr>
          <a:xfrm>
            <a:off x="5062800" y="4800025"/>
            <a:ext cx="7329900" cy="8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https://github.com/Cpetak/EG_final_project/blob/master/lab_book.md</a:t>
            </a:r>
            <a:endParaRPr sz="1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231525" y="330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Phenotypic differences - harvest data</a:t>
            </a:r>
            <a:endParaRPr/>
          </a:p>
        </p:txBody>
      </p:sp>
      <p:pic>
        <p:nvPicPr>
          <p:cNvPr id="198" name="Google Shape;198;p26"/>
          <p:cNvPicPr preferRelativeResize="0"/>
          <p:nvPr/>
        </p:nvPicPr>
        <p:blipFill>
          <a:blip r:embed="rId3">
            <a:alphaModFix/>
          </a:blip>
          <a:stretch>
            <a:fillRect/>
          </a:stretch>
        </p:blipFill>
        <p:spPr>
          <a:xfrm>
            <a:off x="1340987" y="1077025"/>
            <a:ext cx="6462026" cy="3929026"/>
          </a:xfrm>
          <a:prstGeom prst="rect">
            <a:avLst/>
          </a:prstGeom>
          <a:noFill/>
          <a:ln>
            <a:noFill/>
          </a:ln>
        </p:spPr>
      </p:pic>
      <p:sp>
        <p:nvSpPr>
          <p:cNvPr id="199" name="Google Shape;199;p26"/>
          <p:cNvSpPr txBox="1"/>
          <p:nvPr/>
        </p:nvSpPr>
        <p:spPr>
          <a:xfrm>
            <a:off x="4572000" y="445025"/>
            <a:ext cx="6598200" cy="7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txBox="1"/>
          <p:nvPr/>
        </p:nvSpPr>
        <p:spPr>
          <a:xfrm>
            <a:off x="4478125" y="1521875"/>
            <a:ext cx="6598200" cy="7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201" name="Google Shape;201;p26"/>
          <p:cNvSpPr txBox="1"/>
          <p:nvPr/>
        </p:nvSpPr>
        <p:spPr>
          <a:xfrm>
            <a:off x="4478125" y="3564425"/>
            <a:ext cx="6598200" cy="7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231525" y="330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Phenotypic differences - PCA</a:t>
            </a:r>
            <a:endParaRPr/>
          </a:p>
        </p:txBody>
      </p:sp>
      <p:sp>
        <p:nvSpPr>
          <p:cNvPr id="207" name="Google Shape;207;p27"/>
          <p:cNvSpPr txBox="1"/>
          <p:nvPr/>
        </p:nvSpPr>
        <p:spPr>
          <a:xfrm>
            <a:off x="4572000" y="445025"/>
            <a:ext cx="6598200" cy="7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27"/>
          <p:cNvPicPr preferRelativeResize="0"/>
          <p:nvPr/>
        </p:nvPicPr>
        <p:blipFill rotWithShape="1">
          <a:blip r:embed="rId3">
            <a:alphaModFix/>
          </a:blip>
          <a:srcRect b="0" l="0" r="0" t="4104"/>
          <a:stretch/>
        </p:blipFill>
        <p:spPr>
          <a:xfrm>
            <a:off x="1121550" y="903175"/>
            <a:ext cx="6900890" cy="4175225"/>
          </a:xfrm>
          <a:prstGeom prst="rect">
            <a:avLst/>
          </a:prstGeom>
          <a:noFill/>
          <a:ln>
            <a:noFill/>
          </a:ln>
        </p:spPr>
      </p:pic>
      <p:pic>
        <p:nvPicPr>
          <p:cNvPr id="209" name="Google Shape;209;p27"/>
          <p:cNvPicPr preferRelativeResize="0"/>
          <p:nvPr/>
        </p:nvPicPr>
        <p:blipFill>
          <a:blip r:embed="rId4">
            <a:alphaModFix/>
          </a:blip>
          <a:stretch>
            <a:fillRect/>
          </a:stretch>
        </p:blipFill>
        <p:spPr>
          <a:xfrm>
            <a:off x="996000" y="903175"/>
            <a:ext cx="7617474" cy="4153471"/>
          </a:xfrm>
          <a:prstGeom prst="rect">
            <a:avLst/>
          </a:prstGeom>
          <a:noFill/>
          <a:ln>
            <a:noFill/>
          </a:ln>
        </p:spPr>
      </p:pic>
      <p:pic>
        <p:nvPicPr>
          <p:cNvPr id="210" name="Google Shape;210;p27"/>
          <p:cNvPicPr preferRelativeResize="0"/>
          <p:nvPr/>
        </p:nvPicPr>
        <p:blipFill>
          <a:blip r:embed="rId5">
            <a:alphaModFix/>
          </a:blip>
          <a:stretch>
            <a:fillRect/>
          </a:stretch>
        </p:blipFill>
        <p:spPr>
          <a:xfrm>
            <a:off x="996000" y="939524"/>
            <a:ext cx="7617473" cy="41025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Single Nucleotide Polymorphisms</a:t>
            </a:r>
            <a:endParaRPr/>
          </a:p>
        </p:txBody>
      </p:sp>
      <p:sp>
        <p:nvSpPr>
          <p:cNvPr id="216" name="Google Shape;216;p28"/>
          <p:cNvSpPr/>
          <p:nvPr/>
        </p:nvSpPr>
        <p:spPr>
          <a:xfrm>
            <a:off x="85850" y="1938375"/>
            <a:ext cx="2836500" cy="2213400"/>
          </a:xfrm>
          <a:prstGeom prst="ellipse">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txBox="1"/>
          <p:nvPr/>
        </p:nvSpPr>
        <p:spPr>
          <a:xfrm>
            <a:off x="497675" y="1163325"/>
            <a:ext cx="6330600" cy="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 </a:t>
            </a:r>
            <a:r>
              <a:rPr lang="en"/>
              <a:t>identified</a:t>
            </a:r>
            <a:r>
              <a:rPr lang="en"/>
              <a:t> 15,647,568 SNPs in total.</a:t>
            </a:r>
            <a:endParaRPr/>
          </a:p>
        </p:txBody>
      </p:sp>
      <p:sp>
        <p:nvSpPr>
          <p:cNvPr id="218" name="Google Shape;218;p28"/>
          <p:cNvSpPr/>
          <p:nvPr/>
        </p:nvSpPr>
        <p:spPr>
          <a:xfrm>
            <a:off x="1899275" y="1938375"/>
            <a:ext cx="2836500" cy="2213400"/>
          </a:xfrm>
          <a:prstGeom prst="ellipse">
            <a:avLst/>
          </a:prstGeom>
          <a:solidFill>
            <a:srgbClr val="E06666">
              <a:alpha val="4581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txBox="1"/>
          <p:nvPr/>
        </p:nvSpPr>
        <p:spPr>
          <a:xfrm>
            <a:off x="497675" y="2829388"/>
            <a:ext cx="6330600" cy="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5,093,568</a:t>
            </a:r>
            <a:endParaRPr/>
          </a:p>
        </p:txBody>
      </p:sp>
      <p:sp>
        <p:nvSpPr>
          <p:cNvPr id="220" name="Google Shape;220;p28"/>
          <p:cNvSpPr txBox="1"/>
          <p:nvPr/>
        </p:nvSpPr>
        <p:spPr>
          <a:xfrm>
            <a:off x="3308575" y="2786600"/>
            <a:ext cx="6330600" cy="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3,864,248</a:t>
            </a:r>
            <a:endParaRPr/>
          </a:p>
        </p:txBody>
      </p:sp>
      <p:sp>
        <p:nvSpPr>
          <p:cNvPr id="221" name="Google Shape;221;p28"/>
          <p:cNvSpPr txBox="1"/>
          <p:nvPr/>
        </p:nvSpPr>
        <p:spPr>
          <a:xfrm>
            <a:off x="1952900" y="2829388"/>
            <a:ext cx="1176600" cy="73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a:t>6,689,752</a:t>
            </a:r>
            <a:endParaRPr/>
          </a:p>
        </p:txBody>
      </p:sp>
      <p:sp>
        <p:nvSpPr>
          <p:cNvPr id="222" name="Google Shape;222;p28"/>
          <p:cNvSpPr txBox="1"/>
          <p:nvPr/>
        </p:nvSpPr>
        <p:spPr>
          <a:xfrm>
            <a:off x="1041200" y="1938375"/>
            <a:ext cx="3000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ColdWet</a:t>
            </a:r>
            <a:endParaRPr/>
          </a:p>
        </p:txBody>
      </p:sp>
      <p:sp>
        <p:nvSpPr>
          <p:cNvPr id="223" name="Google Shape;223;p28"/>
          <p:cNvSpPr txBox="1"/>
          <p:nvPr/>
        </p:nvSpPr>
        <p:spPr>
          <a:xfrm>
            <a:off x="2922350" y="1959600"/>
            <a:ext cx="3000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HotDry</a:t>
            </a:r>
            <a:endParaRPr/>
          </a:p>
        </p:txBody>
      </p:sp>
      <p:pic>
        <p:nvPicPr>
          <p:cNvPr id="224" name="Google Shape;224;p28"/>
          <p:cNvPicPr preferRelativeResize="0"/>
          <p:nvPr/>
        </p:nvPicPr>
        <p:blipFill rotWithShape="1">
          <a:blip r:embed="rId3">
            <a:alphaModFix/>
          </a:blip>
          <a:srcRect b="1858" l="2267" r="1662" t="2812"/>
          <a:stretch/>
        </p:blipFill>
        <p:spPr>
          <a:xfrm>
            <a:off x="5065100" y="1528575"/>
            <a:ext cx="4078899" cy="3254651"/>
          </a:xfrm>
          <a:prstGeom prst="rect">
            <a:avLst/>
          </a:prstGeom>
          <a:noFill/>
          <a:ln>
            <a:noFill/>
          </a:ln>
        </p:spPr>
      </p:pic>
      <p:sp>
        <p:nvSpPr>
          <p:cNvPr id="225" name="Google Shape;225;p28"/>
          <p:cNvSpPr txBox="1"/>
          <p:nvPr/>
        </p:nvSpPr>
        <p:spPr>
          <a:xfrm>
            <a:off x="2163075" y="4265050"/>
            <a:ext cx="61593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42%</a:t>
            </a:r>
            <a:endParaRPr/>
          </a:p>
        </p:txBody>
      </p:sp>
      <p:cxnSp>
        <p:nvCxnSpPr>
          <p:cNvPr id="226" name="Google Shape;226;p28"/>
          <p:cNvCxnSpPr/>
          <p:nvPr/>
        </p:nvCxnSpPr>
        <p:spPr>
          <a:xfrm>
            <a:off x="2409025" y="3334725"/>
            <a:ext cx="0" cy="9411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Folded Site Frequency Spectra</a:t>
            </a:r>
            <a:endParaRPr/>
          </a:p>
        </p:txBody>
      </p:sp>
      <p:pic>
        <p:nvPicPr>
          <p:cNvPr id="232" name="Google Shape;232;p29"/>
          <p:cNvPicPr preferRelativeResize="0"/>
          <p:nvPr/>
        </p:nvPicPr>
        <p:blipFill>
          <a:blip r:embed="rId3">
            <a:alphaModFix/>
          </a:blip>
          <a:stretch>
            <a:fillRect/>
          </a:stretch>
        </p:blipFill>
        <p:spPr>
          <a:xfrm>
            <a:off x="152400" y="1170125"/>
            <a:ext cx="5595360" cy="3820976"/>
          </a:xfrm>
          <a:prstGeom prst="rect">
            <a:avLst/>
          </a:prstGeom>
          <a:noFill/>
          <a:ln>
            <a:noFill/>
          </a:ln>
        </p:spPr>
      </p:pic>
      <p:sp>
        <p:nvSpPr>
          <p:cNvPr id="233" name="Google Shape;233;p29"/>
          <p:cNvSpPr txBox="1"/>
          <p:nvPr/>
        </p:nvSpPr>
        <p:spPr>
          <a:xfrm>
            <a:off x="5967900" y="2088700"/>
            <a:ext cx="2864400" cy="708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Folded SFSs of Hotdry and Coldwet largely overlap</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Lack of rare alleles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Tajima’s D</a:t>
            </a:r>
            <a:endParaRPr/>
          </a:p>
        </p:txBody>
      </p:sp>
      <p:sp>
        <p:nvSpPr>
          <p:cNvPr id="239" name="Google Shape;239;p30"/>
          <p:cNvSpPr txBox="1"/>
          <p:nvPr>
            <p:ph idx="1" type="body"/>
          </p:nvPr>
        </p:nvSpPr>
        <p:spPr>
          <a:xfrm>
            <a:off x="6266400" y="578825"/>
            <a:ext cx="2658000" cy="4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Hotdry average = 0.69, Coldwet average = 0.67</a:t>
            </a:r>
            <a:endParaRPr>
              <a:solidFill>
                <a:srgbClr val="000000"/>
              </a:solidFill>
            </a:endParaRPr>
          </a:p>
        </p:txBody>
      </p:sp>
      <p:pic>
        <p:nvPicPr>
          <p:cNvPr id="240" name="Google Shape;240;p30"/>
          <p:cNvPicPr preferRelativeResize="0"/>
          <p:nvPr/>
        </p:nvPicPr>
        <p:blipFill>
          <a:blip r:embed="rId3">
            <a:alphaModFix/>
          </a:blip>
          <a:stretch>
            <a:fillRect/>
          </a:stretch>
        </p:blipFill>
        <p:spPr>
          <a:xfrm>
            <a:off x="207575" y="1069175"/>
            <a:ext cx="5842317" cy="3991025"/>
          </a:xfrm>
          <a:prstGeom prst="rect">
            <a:avLst/>
          </a:prstGeom>
          <a:noFill/>
          <a:ln>
            <a:noFill/>
          </a:ln>
        </p:spPr>
      </p:pic>
      <p:sp>
        <p:nvSpPr>
          <p:cNvPr id="241" name="Google Shape;241;p30"/>
          <p:cNvSpPr txBox="1"/>
          <p:nvPr/>
        </p:nvSpPr>
        <p:spPr>
          <a:xfrm>
            <a:off x="6266400" y="1966125"/>
            <a:ext cx="2927400" cy="69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Tajima’s D being positive and so 𝜃𝜋 &gt; 𝜃𝑊 mean that there is a </a:t>
            </a:r>
            <a:r>
              <a:rPr b="1" lang="en" sz="1200">
                <a:solidFill>
                  <a:schemeClr val="dk1"/>
                </a:solidFill>
              </a:rPr>
              <a:t>lack of rare alleles</a:t>
            </a:r>
            <a:r>
              <a:rPr lang="en" sz="1200">
                <a:solidFill>
                  <a:schemeClr val="dk1"/>
                </a:solidFill>
              </a:rPr>
              <a:t>, consistent with the SFS results.</a:t>
            </a:r>
            <a:r>
              <a:rPr lang="en" sz="1100">
                <a:solidFill>
                  <a:schemeClr val="dk1"/>
                </a:solidFill>
              </a:rPr>
              <a:t>				</a:t>
            </a:r>
            <a:endParaRPr sz="1100">
              <a:solidFill>
                <a:schemeClr val="dk1"/>
              </a:solidFill>
            </a:endParaRPr>
          </a:p>
          <a:p>
            <a:pPr indent="0" lvl="0" marL="0" rtl="0" algn="l">
              <a:lnSpc>
                <a:spcPct val="115000"/>
              </a:lnSpc>
              <a:spcBef>
                <a:spcPts val="1200"/>
              </a:spcBef>
              <a:spcAft>
                <a:spcPts val="0"/>
              </a:spcAft>
              <a:buNone/>
            </a:pPr>
            <a:r>
              <a:rPr lang="en" sz="1200">
                <a:solidFill>
                  <a:schemeClr val="dk1"/>
                </a:solidFill>
              </a:rPr>
              <a:t>This could be caused by two processes: </a:t>
            </a:r>
            <a:endParaRPr sz="1200">
              <a:solidFill>
                <a:schemeClr val="dk1"/>
              </a:solidFill>
            </a:endParaRPr>
          </a:p>
          <a:p>
            <a:pPr indent="-304800" lvl="0" marL="457200" rtl="0" algn="l">
              <a:lnSpc>
                <a:spcPct val="115000"/>
              </a:lnSpc>
              <a:spcBef>
                <a:spcPts val="1200"/>
              </a:spcBef>
              <a:spcAft>
                <a:spcPts val="0"/>
              </a:spcAft>
              <a:buClr>
                <a:schemeClr val="dk1"/>
              </a:buClr>
              <a:buSzPts val="1200"/>
              <a:buChar char="●"/>
            </a:pPr>
            <a:r>
              <a:rPr lang="en" sz="1200">
                <a:solidFill>
                  <a:schemeClr val="dk1"/>
                </a:solidFill>
              </a:rPr>
              <a:t>balancing selection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sudden population contraction</a:t>
            </a:r>
            <a:endParaRPr b="1" sz="1200">
              <a:solidFill>
                <a:schemeClr val="dk1"/>
              </a:solidFill>
            </a:endParaRPr>
          </a:p>
          <a:p>
            <a:pPr indent="0" lvl="0" marL="0" rtl="0" algn="l">
              <a:spcBef>
                <a:spcPts val="1200"/>
              </a:spcBef>
              <a:spcAft>
                <a:spcPts val="0"/>
              </a:spcAft>
              <a:buNone/>
            </a:pPr>
            <a:r>
              <a:t/>
            </a:r>
            <a:endParaRPr/>
          </a:p>
        </p:txBody>
      </p:sp>
      <p:sp>
        <p:nvSpPr>
          <p:cNvPr id="242" name="Google Shape;242;p30"/>
          <p:cNvSpPr/>
          <p:nvPr/>
        </p:nvSpPr>
        <p:spPr>
          <a:xfrm>
            <a:off x="608625" y="2571750"/>
            <a:ext cx="2135100" cy="2115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Per-site Fst</a:t>
            </a:r>
            <a:endParaRPr/>
          </a:p>
        </p:txBody>
      </p:sp>
      <p:pic>
        <p:nvPicPr>
          <p:cNvPr id="248" name="Google Shape;248;p31"/>
          <p:cNvPicPr preferRelativeResize="0"/>
          <p:nvPr/>
        </p:nvPicPr>
        <p:blipFill>
          <a:blip r:embed="rId3">
            <a:alphaModFix/>
          </a:blip>
          <a:stretch>
            <a:fillRect/>
          </a:stretch>
        </p:blipFill>
        <p:spPr>
          <a:xfrm>
            <a:off x="249250" y="1170125"/>
            <a:ext cx="3820976" cy="3820976"/>
          </a:xfrm>
          <a:prstGeom prst="rect">
            <a:avLst/>
          </a:prstGeom>
          <a:noFill/>
          <a:ln>
            <a:noFill/>
          </a:ln>
        </p:spPr>
      </p:pic>
      <p:sp>
        <p:nvSpPr>
          <p:cNvPr id="249" name="Google Shape;249;p31"/>
          <p:cNvSpPr txBox="1"/>
          <p:nvPr/>
        </p:nvSpPr>
        <p:spPr>
          <a:xfrm>
            <a:off x="4468625" y="1235825"/>
            <a:ext cx="6198000" cy="7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Considered Fst &gt; 0.6, 98</a:t>
            </a:r>
            <a:r>
              <a:rPr baseline="30000" lang="en"/>
              <a:t>th</a:t>
            </a:r>
            <a:r>
              <a:rPr lang="en"/>
              <a:t> percentile, as outliers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40127 SNPs</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103 of these fell within UTRs</a:t>
            </a:r>
            <a:endParaRPr/>
          </a:p>
          <a:p>
            <a:pPr indent="0" lvl="0" marL="0" rtl="0" algn="l">
              <a:spcBef>
                <a:spcPts val="0"/>
              </a:spcBef>
              <a:spcAft>
                <a:spcPts val="0"/>
              </a:spcAft>
              <a:buNone/>
            </a:pPr>
            <a:r>
              <a:rPr lang="en"/>
              <a:t>473 of these fell within annotated coding regions</a:t>
            </a:r>
            <a:endParaRPr/>
          </a:p>
        </p:txBody>
      </p:sp>
      <p:sp>
        <p:nvSpPr>
          <p:cNvPr id="250" name="Google Shape;250;p31"/>
          <p:cNvSpPr txBox="1"/>
          <p:nvPr/>
        </p:nvSpPr>
        <p:spPr>
          <a:xfrm>
            <a:off x="4411075" y="3056875"/>
            <a:ext cx="4636500" cy="70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Didn’t find any functional enrichment for these 576 genes</a:t>
            </a:r>
            <a:endParaRPr/>
          </a:p>
          <a:p>
            <a:pPr indent="-317500" lvl="0" marL="457200" rtl="0" algn="l">
              <a:lnSpc>
                <a:spcPct val="115000"/>
              </a:lnSpc>
              <a:spcBef>
                <a:spcPts val="1600"/>
              </a:spcBef>
              <a:spcAft>
                <a:spcPts val="0"/>
              </a:spcAft>
              <a:buSzPts val="1400"/>
              <a:buChar char="●"/>
            </a:pPr>
            <a:r>
              <a:rPr lang="en"/>
              <a:t>Most of them had no annotation (“unknown”)</a:t>
            </a:r>
            <a:endParaRPr/>
          </a:p>
          <a:p>
            <a:pPr indent="-317500" lvl="0" marL="457200" rtl="0" algn="l">
              <a:lnSpc>
                <a:spcPct val="115000"/>
              </a:lnSpc>
              <a:spcBef>
                <a:spcPts val="0"/>
              </a:spcBef>
              <a:spcAft>
                <a:spcPts val="0"/>
              </a:spcAft>
              <a:buSzPts val="1400"/>
              <a:buChar char="●"/>
            </a:pPr>
            <a:r>
              <a:rPr lang="en"/>
              <a:t>Looked at individual functions of annotated genes</a:t>
            </a:r>
            <a:endParaRPr/>
          </a:p>
        </p:txBody>
      </p:sp>
      <p:sp>
        <p:nvSpPr>
          <p:cNvPr id="251" name="Google Shape;251;p31"/>
          <p:cNvSpPr/>
          <p:nvPr/>
        </p:nvSpPr>
        <p:spPr>
          <a:xfrm>
            <a:off x="2557750" y="4209725"/>
            <a:ext cx="1357800" cy="460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6688650" y="4497400"/>
            <a:ext cx="207000" cy="322200"/>
          </a:xfrm>
          <a:prstGeom prst="downArrow">
            <a:avLst>
              <a:gd fmla="val 50000" name="adj1"/>
              <a:gd fmla="val 50000" name="adj2"/>
            </a:avLst>
          </a:prstGeom>
          <a:solidFill>
            <a:schemeClr val="lt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 spruce</a:t>
            </a:r>
            <a:endParaRPr/>
          </a:p>
        </p:txBody>
      </p:sp>
      <p:sp>
        <p:nvSpPr>
          <p:cNvPr id="63" name="Google Shape;63;p14"/>
          <p:cNvSpPr txBox="1"/>
          <p:nvPr>
            <p:ph idx="1" type="body"/>
          </p:nvPr>
        </p:nvSpPr>
        <p:spPr>
          <a:xfrm>
            <a:off x="311700" y="1152475"/>
            <a:ext cx="5629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rPr>
              <a:t>“Core” population </a:t>
            </a:r>
            <a:endParaRPr sz="1600">
              <a:solidFill>
                <a:srgbClr val="000000"/>
              </a:solidFill>
            </a:endParaRPr>
          </a:p>
          <a:p>
            <a:pPr indent="0" lvl="0" marL="0" rtl="0" algn="l">
              <a:spcBef>
                <a:spcPts val="1600"/>
              </a:spcBef>
              <a:spcAft>
                <a:spcPts val="0"/>
              </a:spcAft>
              <a:buNone/>
            </a:pPr>
            <a:r>
              <a:rPr lang="en" sz="1600">
                <a:solidFill>
                  <a:srgbClr val="000000"/>
                </a:solidFill>
              </a:rPr>
              <a:t>Local “Hot and dry” vs “Cold and wet” climates </a:t>
            </a:r>
            <a:endParaRPr sz="1600">
              <a:solidFill>
                <a:srgbClr val="000000"/>
              </a:solidFill>
            </a:endParaRPr>
          </a:p>
          <a:p>
            <a:pPr indent="0" lvl="0" marL="0" rtl="0" algn="l">
              <a:spcBef>
                <a:spcPts val="1600"/>
              </a:spcBef>
              <a:spcAft>
                <a:spcPts val="0"/>
              </a:spcAft>
              <a:buNone/>
            </a:pPr>
            <a:r>
              <a:rPr lang="en" sz="1600">
                <a:solidFill>
                  <a:srgbClr val="000000"/>
                </a:solidFill>
              </a:rPr>
              <a:t>Due to differences in latitude/ elevation/ south- or north-facing slope</a:t>
            </a:r>
            <a:endParaRPr sz="1600">
              <a:solidFill>
                <a:srgbClr val="000000"/>
              </a:solidFill>
            </a:endParaRPr>
          </a:p>
          <a:p>
            <a:pPr indent="0" lvl="0" marL="0" rtl="0" algn="l">
              <a:spcBef>
                <a:spcPts val="1600"/>
              </a:spcBef>
              <a:spcAft>
                <a:spcPts val="0"/>
              </a:spcAft>
              <a:buClr>
                <a:schemeClr val="dk1"/>
              </a:buClr>
              <a:buSzPts val="1100"/>
              <a:buFont typeface="Arial"/>
              <a:buNone/>
            </a:pPr>
            <a:r>
              <a:rPr lang="en" sz="1600">
                <a:solidFill>
                  <a:schemeClr val="dk1"/>
                </a:solidFill>
              </a:rPr>
              <a:t>Relatively shorter distance -&gt; gene flow</a:t>
            </a:r>
            <a:endParaRPr sz="1600">
              <a:solidFill>
                <a:srgbClr val="000000"/>
              </a:solidFill>
            </a:endParaRPr>
          </a:p>
          <a:p>
            <a:pPr indent="0" lvl="0" marL="0" rtl="0" algn="l">
              <a:spcBef>
                <a:spcPts val="1600"/>
              </a:spcBef>
              <a:spcAft>
                <a:spcPts val="0"/>
              </a:spcAft>
              <a:buNone/>
            </a:pPr>
            <a:r>
              <a:rPr lang="en" sz="1600">
                <a:solidFill>
                  <a:srgbClr val="000000"/>
                </a:solidFill>
              </a:rPr>
              <a:t>“Hot and dry” ~ future climate +5 </a:t>
            </a:r>
            <a:r>
              <a:rPr lang="en" sz="1600">
                <a:solidFill>
                  <a:schemeClr val="dk1"/>
                </a:solidFill>
              </a:rPr>
              <a:t>°F by 2050 (Byers 2010)</a:t>
            </a:r>
            <a:endParaRPr sz="1600">
              <a:solidFill>
                <a:srgbClr val="000000"/>
              </a:solidFill>
            </a:endParaRPr>
          </a:p>
          <a:p>
            <a:pPr indent="0" lvl="0" marL="0" rtl="0" algn="l">
              <a:spcBef>
                <a:spcPts val="1600"/>
              </a:spcBef>
              <a:spcAft>
                <a:spcPts val="1600"/>
              </a:spcAft>
              <a:buNone/>
            </a:pPr>
            <a:r>
              <a:t/>
            </a:r>
            <a:endParaRPr sz="1600">
              <a:solidFill>
                <a:srgbClr val="000000"/>
              </a:solidFill>
            </a:endParaRPr>
          </a:p>
        </p:txBody>
      </p:sp>
      <p:pic>
        <p:nvPicPr>
          <p:cNvPr id="64" name="Google Shape;64;p14"/>
          <p:cNvPicPr preferRelativeResize="0"/>
          <p:nvPr/>
        </p:nvPicPr>
        <p:blipFill>
          <a:blip r:embed="rId3">
            <a:alphaModFix/>
          </a:blip>
          <a:stretch>
            <a:fillRect/>
          </a:stretch>
        </p:blipFill>
        <p:spPr>
          <a:xfrm>
            <a:off x="5717475" y="2352738"/>
            <a:ext cx="3426525" cy="2837175"/>
          </a:xfrm>
          <a:prstGeom prst="rect">
            <a:avLst/>
          </a:prstGeom>
          <a:noFill/>
          <a:ln>
            <a:noFill/>
          </a:ln>
        </p:spPr>
      </p:pic>
      <p:sp>
        <p:nvSpPr>
          <p:cNvPr id="65" name="Google Shape;65;p14"/>
          <p:cNvSpPr/>
          <p:nvPr/>
        </p:nvSpPr>
        <p:spPr>
          <a:xfrm>
            <a:off x="7324875" y="2750500"/>
            <a:ext cx="759300" cy="6417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6" name="Google Shape;66;p14"/>
          <p:cNvPicPr preferRelativeResize="0"/>
          <p:nvPr/>
        </p:nvPicPr>
        <p:blipFill>
          <a:blip r:embed="rId4">
            <a:alphaModFix/>
          </a:blip>
          <a:stretch>
            <a:fillRect/>
          </a:stretch>
        </p:blipFill>
        <p:spPr>
          <a:xfrm>
            <a:off x="7089200" y="383454"/>
            <a:ext cx="1230652" cy="1438223"/>
          </a:xfrm>
          <a:prstGeom prst="rect">
            <a:avLst/>
          </a:prstGeom>
          <a:noFill/>
          <a:ln>
            <a:noFill/>
          </a:ln>
        </p:spPr>
      </p:pic>
      <p:cxnSp>
        <p:nvCxnSpPr>
          <p:cNvPr id="67" name="Google Shape;67;p14"/>
          <p:cNvCxnSpPr>
            <a:stCxn id="65" idx="0"/>
            <a:endCxn id="66" idx="2"/>
          </p:cNvCxnSpPr>
          <p:nvPr/>
        </p:nvCxnSpPr>
        <p:spPr>
          <a:xfrm rot="10800000">
            <a:off x="7704525" y="1821700"/>
            <a:ext cx="0" cy="9288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Interesting genes with high Fst</a:t>
            </a:r>
            <a:endParaRPr/>
          </a:p>
        </p:txBody>
      </p:sp>
      <p:sp>
        <p:nvSpPr>
          <p:cNvPr id="258" name="Google Shape;258;p32"/>
          <p:cNvSpPr txBox="1"/>
          <p:nvPr>
            <p:ph idx="1" type="body"/>
          </p:nvPr>
        </p:nvSpPr>
        <p:spPr>
          <a:xfrm>
            <a:off x="311700" y="1152475"/>
            <a:ext cx="5804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Several methyltransferases, phosphatases, kinases and ATPases</a:t>
            </a:r>
            <a:r>
              <a:rPr baseline="30000" lang="en" sz="1400">
                <a:solidFill>
                  <a:srgbClr val="0000FF"/>
                </a:solidFill>
              </a:rPr>
              <a:t>both</a:t>
            </a:r>
            <a:endParaRPr baseline="30000" sz="1400">
              <a:solidFill>
                <a:srgbClr val="0000FF"/>
              </a:solidFill>
            </a:endParaRPr>
          </a:p>
          <a:p>
            <a:pPr indent="0" lvl="0" marL="0" rtl="0" algn="l">
              <a:spcBef>
                <a:spcPts val="1600"/>
              </a:spcBef>
              <a:spcAft>
                <a:spcPts val="0"/>
              </a:spcAft>
              <a:buNone/>
            </a:pPr>
            <a:r>
              <a:rPr b="1" lang="en" sz="1400">
                <a:solidFill>
                  <a:srgbClr val="000000"/>
                </a:solidFill>
              </a:rPr>
              <a:t>Post-transcriptional modification:</a:t>
            </a:r>
            <a:r>
              <a:rPr lang="en" sz="1400">
                <a:solidFill>
                  <a:srgbClr val="000000"/>
                </a:solidFill>
              </a:rPr>
              <a:t> </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Nuclear poly A polymerase</a:t>
            </a:r>
            <a:r>
              <a:rPr baseline="30000" lang="en" sz="1400">
                <a:solidFill>
                  <a:srgbClr val="0000FF"/>
                </a:solidFill>
              </a:rPr>
              <a:t>UTR</a:t>
            </a:r>
            <a:r>
              <a:rPr lang="en" sz="1400">
                <a:solidFill>
                  <a:srgbClr val="000000"/>
                </a:solidFill>
              </a:rPr>
              <a:t>,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Polyadenylate binding (2)</a:t>
            </a:r>
            <a:r>
              <a:rPr baseline="30000" lang="en" sz="1400">
                <a:solidFill>
                  <a:srgbClr val="0000FF"/>
                </a:solidFill>
              </a:rPr>
              <a:t>both</a:t>
            </a:r>
            <a:r>
              <a:rPr lang="en" sz="1400">
                <a:solidFill>
                  <a:srgbClr val="000000"/>
                </a:solidFill>
              </a:rPr>
              <a:t>,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Pre-mRNA-processing</a:t>
            </a:r>
            <a:r>
              <a:rPr baseline="30000" lang="en" sz="1400">
                <a:solidFill>
                  <a:srgbClr val="0000FF"/>
                </a:solidFill>
              </a:rPr>
              <a:t>UTR</a:t>
            </a:r>
            <a:r>
              <a:rPr lang="en" sz="1400">
                <a:solidFill>
                  <a:srgbClr val="000000"/>
                </a:solidFill>
              </a:rPr>
              <a:t>,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chemeClr val="dk1"/>
                </a:solidFill>
              </a:rPr>
              <a:t>Pre-mRNA-splicing factor SYF1,</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Argonaute</a:t>
            </a:r>
            <a:r>
              <a:rPr b="1" lang="en" sz="1400">
                <a:solidFill>
                  <a:srgbClr val="000000"/>
                </a:solidFill>
              </a:rPr>
              <a:t> </a:t>
            </a:r>
            <a:r>
              <a:rPr lang="en" sz="1400">
                <a:solidFill>
                  <a:srgbClr val="000000"/>
                </a:solidFill>
              </a:rPr>
              <a:t>(accommodate small RNA such as miRNAs),</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chemeClr val="dk1"/>
                </a:solidFill>
              </a:rPr>
              <a:t>Pentatricopeptide repeat (processing, splicing, editing, stability and translation of RNAs) (3)</a:t>
            </a:r>
            <a:r>
              <a:rPr baseline="30000" lang="en" sz="1400">
                <a:solidFill>
                  <a:srgbClr val="0000FF"/>
                </a:solidFill>
              </a:rPr>
              <a:t>both</a:t>
            </a:r>
            <a:endParaRPr sz="1400">
              <a:solidFill>
                <a:schemeClr val="dk1"/>
              </a:solidFill>
            </a:endParaRPr>
          </a:p>
          <a:p>
            <a:pPr indent="0" lvl="0" marL="457200" rtl="0" algn="l">
              <a:lnSpc>
                <a:spcPct val="100000"/>
              </a:lnSpc>
              <a:spcBef>
                <a:spcPts val="0"/>
              </a:spcBef>
              <a:spcAft>
                <a:spcPts val="0"/>
              </a:spcAft>
              <a:buNone/>
            </a:pPr>
            <a:r>
              <a:t/>
            </a:r>
            <a:endParaRPr sz="1400">
              <a:solidFill>
                <a:schemeClr val="dk1"/>
              </a:solidFill>
            </a:endParaRPr>
          </a:p>
          <a:p>
            <a:pPr indent="0" lvl="0" marL="0" rtl="0" algn="l">
              <a:spcBef>
                <a:spcPts val="0"/>
              </a:spcBef>
              <a:spcAft>
                <a:spcPts val="0"/>
              </a:spcAft>
              <a:buNone/>
            </a:pPr>
            <a:r>
              <a:rPr b="1" lang="en" sz="1400">
                <a:solidFill>
                  <a:srgbClr val="000000"/>
                </a:solidFill>
              </a:rPr>
              <a:t>Stress response genes:</a:t>
            </a:r>
            <a:r>
              <a:rPr lang="en" sz="1400">
                <a:solidFill>
                  <a:srgbClr val="000000"/>
                </a:solidFill>
              </a:rPr>
              <a:t> </a:t>
            </a:r>
            <a:endParaRPr sz="1400">
              <a:solidFill>
                <a:srgbClr val="000000"/>
              </a:solidFill>
            </a:endParaRPr>
          </a:p>
          <a:p>
            <a:pPr indent="0" lvl="0" marL="0" rtl="0" algn="l">
              <a:spcBef>
                <a:spcPts val="1600"/>
              </a:spcBef>
              <a:spcAft>
                <a:spcPts val="1600"/>
              </a:spcAft>
              <a:buNone/>
            </a:pPr>
            <a:r>
              <a:rPr lang="en" sz="1400">
                <a:solidFill>
                  <a:srgbClr val="000000"/>
                </a:solidFill>
              </a:rPr>
              <a:t>Cadmium resistance</a:t>
            </a:r>
            <a:r>
              <a:rPr baseline="30000" lang="en" sz="1400">
                <a:solidFill>
                  <a:srgbClr val="0000FF"/>
                </a:solidFill>
              </a:rPr>
              <a:t>UTR</a:t>
            </a:r>
            <a:r>
              <a:rPr lang="en" sz="1400">
                <a:solidFill>
                  <a:srgbClr val="000000"/>
                </a:solidFill>
              </a:rPr>
              <a:t>, general disease resistance (14), in addition 7 Tobacco Mosaic Virus resistance genes!</a:t>
            </a:r>
            <a:endParaRPr sz="1400">
              <a:solidFill>
                <a:srgbClr val="000000"/>
              </a:solidFill>
            </a:endParaRPr>
          </a:p>
        </p:txBody>
      </p:sp>
      <p:pic>
        <p:nvPicPr>
          <p:cNvPr id="259" name="Google Shape;259;p32"/>
          <p:cNvPicPr preferRelativeResize="0"/>
          <p:nvPr/>
        </p:nvPicPr>
        <p:blipFill>
          <a:blip r:embed="rId3">
            <a:alphaModFix/>
          </a:blip>
          <a:stretch>
            <a:fillRect/>
          </a:stretch>
        </p:blipFill>
        <p:spPr>
          <a:xfrm>
            <a:off x="6282100" y="1667100"/>
            <a:ext cx="2550200" cy="2028150"/>
          </a:xfrm>
          <a:prstGeom prst="rect">
            <a:avLst/>
          </a:prstGeom>
          <a:noFill/>
          <a:ln>
            <a:noFill/>
          </a:ln>
        </p:spPr>
      </p:pic>
      <p:sp>
        <p:nvSpPr>
          <p:cNvPr id="260" name="Google Shape;260;p32"/>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 involved in heat stress</a:t>
            </a:r>
            <a:endParaRPr/>
          </a:p>
        </p:txBody>
      </p:sp>
      <p:sp>
        <p:nvSpPr>
          <p:cNvPr id="266" name="Google Shape;266;p33"/>
          <p:cNvSpPr txBox="1"/>
          <p:nvPr>
            <p:ph idx="1" type="body"/>
          </p:nvPr>
        </p:nvSpPr>
        <p:spPr>
          <a:xfrm>
            <a:off x="311700" y="1152475"/>
            <a:ext cx="6332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u="sng">
                <a:solidFill>
                  <a:srgbClr val="000000"/>
                </a:solidFill>
              </a:rPr>
              <a:t>Vacuolar protein sorting protein</a:t>
            </a:r>
            <a:r>
              <a:rPr lang="en" sz="1400">
                <a:solidFill>
                  <a:srgbClr val="000000"/>
                </a:solidFill>
              </a:rPr>
              <a:t> - vesicle trafficking involved in plasma membrane protein composition -&gt; basal tolerance to </a:t>
            </a:r>
            <a:r>
              <a:rPr b="1" lang="en" sz="1400">
                <a:solidFill>
                  <a:srgbClr val="000000"/>
                </a:solidFill>
              </a:rPr>
              <a:t>long-term heat stress</a:t>
            </a:r>
            <a:r>
              <a:rPr lang="en" sz="1400">
                <a:solidFill>
                  <a:srgbClr val="000000"/>
                </a:solidFill>
              </a:rPr>
              <a:t>, by acclimation of the plasma membrane (Wang et al 2011)</a:t>
            </a:r>
            <a:endParaRPr sz="1400">
              <a:solidFill>
                <a:srgbClr val="000000"/>
              </a:solidFill>
            </a:endParaRPr>
          </a:p>
          <a:p>
            <a:pPr indent="0" lvl="0" marL="0" rtl="0" algn="l">
              <a:spcBef>
                <a:spcPts val="1600"/>
              </a:spcBef>
              <a:spcAft>
                <a:spcPts val="0"/>
              </a:spcAft>
              <a:buNone/>
            </a:pPr>
            <a:r>
              <a:rPr b="1" lang="en" sz="1400" u="sng">
                <a:solidFill>
                  <a:srgbClr val="000000"/>
                </a:solidFill>
              </a:rPr>
              <a:t>Expansins</a:t>
            </a:r>
            <a:r>
              <a:rPr lang="en" sz="1400">
                <a:solidFill>
                  <a:srgbClr val="000000"/>
                </a:solidFill>
              </a:rPr>
              <a:t> - regulate cell wall </a:t>
            </a:r>
            <a:r>
              <a:rPr b="1" lang="en" sz="1400">
                <a:solidFill>
                  <a:srgbClr val="000000"/>
                </a:solidFill>
              </a:rPr>
              <a:t>elongation and expansion</a:t>
            </a:r>
            <a:r>
              <a:rPr lang="en" sz="1400">
                <a:solidFill>
                  <a:srgbClr val="000000"/>
                </a:solidFill>
              </a:rPr>
              <a:t>, roles in enhancing plant tolerance to heat stress (Marowa et al 2016) </a:t>
            </a:r>
            <a:endParaRPr b="1" sz="1400">
              <a:solidFill>
                <a:srgbClr val="000000"/>
              </a:solidFill>
            </a:endParaRPr>
          </a:p>
          <a:p>
            <a:pPr indent="0" lvl="0" marL="0" marR="76200" rtl="0" algn="l">
              <a:lnSpc>
                <a:spcPct val="150001"/>
              </a:lnSpc>
              <a:spcBef>
                <a:spcPts val="1600"/>
              </a:spcBef>
              <a:spcAft>
                <a:spcPts val="0"/>
              </a:spcAft>
              <a:buNone/>
            </a:pPr>
            <a:r>
              <a:rPr b="1" lang="en" sz="1400" u="sng">
                <a:solidFill>
                  <a:srgbClr val="000000"/>
                </a:solidFill>
              </a:rPr>
              <a:t>S</a:t>
            </a:r>
            <a:r>
              <a:rPr b="1" lang="en" sz="1400" u="sng">
                <a:solidFill>
                  <a:srgbClr val="000000"/>
                </a:solidFill>
              </a:rPr>
              <a:t>mall heat shock chloroplastic</a:t>
            </a:r>
            <a:r>
              <a:rPr lang="en" sz="1400">
                <a:solidFill>
                  <a:srgbClr val="000000"/>
                </a:solidFill>
              </a:rPr>
              <a:t> - </a:t>
            </a:r>
            <a:r>
              <a:rPr b="1" lang="en" sz="1400">
                <a:solidFill>
                  <a:srgbClr val="000000"/>
                </a:solidFill>
              </a:rPr>
              <a:t>protects</a:t>
            </a:r>
            <a:r>
              <a:rPr lang="en" sz="1400">
                <a:solidFill>
                  <a:srgbClr val="000000"/>
                </a:solidFill>
              </a:rPr>
              <a:t> oxygen evolution and electron transport of Photosystem II during heat stress (Downs et al 1999)</a:t>
            </a:r>
            <a:endParaRPr sz="1400">
              <a:solidFill>
                <a:srgbClr val="000000"/>
              </a:solidFill>
            </a:endParaRPr>
          </a:p>
          <a:p>
            <a:pPr indent="0" lvl="0" marL="0" rtl="0" algn="l">
              <a:spcBef>
                <a:spcPts val="300"/>
              </a:spcBef>
              <a:spcAft>
                <a:spcPts val="1600"/>
              </a:spcAft>
              <a:buClr>
                <a:schemeClr val="dk1"/>
              </a:buClr>
              <a:buSzPts val="1100"/>
              <a:buFont typeface="Arial"/>
              <a:buNone/>
            </a:pPr>
            <a:r>
              <a:rPr b="1" lang="en" sz="1400" u="sng">
                <a:solidFill>
                  <a:schemeClr val="dk1"/>
                </a:solidFill>
              </a:rPr>
              <a:t>Chaperone dnaJ chloroplastic</a:t>
            </a:r>
            <a:r>
              <a:rPr lang="en" sz="1400">
                <a:solidFill>
                  <a:schemeClr val="dk1"/>
                </a:solidFill>
              </a:rPr>
              <a:t> - </a:t>
            </a:r>
            <a:r>
              <a:rPr b="1" lang="en" sz="1400">
                <a:solidFill>
                  <a:schemeClr val="dk1"/>
                </a:solidFill>
              </a:rPr>
              <a:t>helps with protein folding</a:t>
            </a:r>
            <a:r>
              <a:rPr lang="en" sz="1400">
                <a:solidFill>
                  <a:schemeClr val="dk1"/>
                </a:solidFill>
              </a:rPr>
              <a:t> especially in high temperature (Wang et al 2019)</a:t>
            </a:r>
            <a:endParaRPr b="1" sz="1400">
              <a:solidFill>
                <a:srgbClr val="000000"/>
              </a:solidFill>
            </a:endParaRPr>
          </a:p>
        </p:txBody>
      </p:sp>
      <p:pic>
        <p:nvPicPr>
          <p:cNvPr id="267" name="Google Shape;267;p33"/>
          <p:cNvPicPr preferRelativeResize="0"/>
          <p:nvPr/>
        </p:nvPicPr>
        <p:blipFill>
          <a:blip r:embed="rId3">
            <a:alphaModFix/>
          </a:blip>
          <a:stretch>
            <a:fillRect/>
          </a:stretch>
        </p:blipFill>
        <p:spPr>
          <a:xfrm>
            <a:off x="6785775" y="344100"/>
            <a:ext cx="2194800" cy="2422614"/>
          </a:xfrm>
          <a:prstGeom prst="rect">
            <a:avLst/>
          </a:prstGeom>
          <a:noFill/>
          <a:ln>
            <a:noFill/>
          </a:ln>
        </p:spPr>
      </p:pic>
      <p:pic>
        <p:nvPicPr>
          <p:cNvPr id="268" name="Google Shape;268;p33"/>
          <p:cNvPicPr preferRelativeResize="0"/>
          <p:nvPr/>
        </p:nvPicPr>
        <p:blipFill rotWithShape="1">
          <a:blip r:embed="rId4">
            <a:alphaModFix/>
          </a:blip>
          <a:srcRect b="70660" l="1222" r="66685" t="11566"/>
          <a:stretch/>
        </p:blipFill>
        <p:spPr>
          <a:xfrm>
            <a:off x="6732225" y="3324575"/>
            <a:ext cx="2301899" cy="914150"/>
          </a:xfrm>
          <a:prstGeom prst="rect">
            <a:avLst/>
          </a:prstGeom>
          <a:noFill/>
          <a:ln>
            <a:noFill/>
          </a:ln>
        </p:spPr>
      </p:pic>
      <p:pic>
        <p:nvPicPr>
          <p:cNvPr id="269" name="Google Shape;269;p33"/>
          <p:cNvPicPr preferRelativeResize="0"/>
          <p:nvPr/>
        </p:nvPicPr>
        <p:blipFill rotWithShape="1">
          <a:blip r:embed="rId5">
            <a:alphaModFix/>
          </a:blip>
          <a:srcRect b="0" l="0" r="0" t="48280"/>
          <a:stretch/>
        </p:blipFill>
        <p:spPr>
          <a:xfrm>
            <a:off x="3327475" y="3871299"/>
            <a:ext cx="3212100" cy="1272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4"/>
          <p:cNvSpPr txBox="1"/>
          <p:nvPr>
            <p:ph type="title"/>
          </p:nvPr>
        </p:nvSpPr>
        <p:spPr>
          <a:xfrm>
            <a:off x="144750" y="17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Per-site diversity estimates</a:t>
            </a:r>
            <a:endParaRPr/>
          </a:p>
        </p:txBody>
      </p:sp>
      <p:pic>
        <p:nvPicPr>
          <p:cNvPr id="275" name="Google Shape;275;p34"/>
          <p:cNvPicPr preferRelativeResize="0"/>
          <p:nvPr/>
        </p:nvPicPr>
        <p:blipFill>
          <a:blip r:embed="rId3">
            <a:alphaModFix/>
          </a:blip>
          <a:stretch>
            <a:fillRect/>
          </a:stretch>
        </p:blipFill>
        <p:spPr>
          <a:xfrm>
            <a:off x="1431925" y="857150"/>
            <a:ext cx="6280150" cy="3679326"/>
          </a:xfrm>
          <a:prstGeom prst="rect">
            <a:avLst/>
          </a:prstGeom>
          <a:noFill/>
          <a:ln>
            <a:noFill/>
          </a:ln>
        </p:spPr>
      </p:pic>
      <p:sp>
        <p:nvSpPr>
          <p:cNvPr id="276" name="Google Shape;276;p34"/>
          <p:cNvSpPr txBox="1"/>
          <p:nvPr/>
        </p:nvSpPr>
        <p:spPr>
          <a:xfrm>
            <a:off x="6800225" y="3946075"/>
            <a:ext cx="6009300" cy="7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Fst = 0.7</a:t>
            </a:r>
            <a:endParaRPr/>
          </a:p>
        </p:txBody>
      </p:sp>
      <p:sp>
        <p:nvSpPr>
          <p:cNvPr id="277" name="Google Shape;277;p34"/>
          <p:cNvSpPr/>
          <p:nvPr/>
        </p:nvSpPr>
        <p:spPr>
          <a:xfrm>
            <a:off x="4028425" y="4647175"/>
            <a:ext cx="1900500" cy="339600"/>
          </a:xfrm>
          <a:prstGeom prst="homePlate">
            <a:avLst>
              <a:gd fmla="val 50000"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Coding</a:t>
            </a:r>
            <a:endParaRPr/>
          </a:p>
        </p:txBody>
      </p:sp>
      <p:sp>
        <p:nvSpPr>
          <p:cNvPr id="278" name="Google Shape;278;p34"/>
          <p:cNvSpPr/>
          <p:nvPr/>
        </p:nvSpPr>
        <p:spPr>
          <a:xfrm>
            <a:off x="5928925" y="4647175"/>
            <a:ext cx="646800" cy="3396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UTR</a:t>
            </a:r>
            <a:endParaRPr/>
          </a:p>
        </p:txBody>
      </p:sp>
      <p:sp>
        <p:nvSpPr>
          <p:cNvPr id="279" name="Google Shape;279;p34"/>
          <p:cNvSpPr txBox="1"/>
          <p:nvPr/>
        </p:nvSpPr>
        <p:spPr>
          <a:xfrm>
            <a:off x="0" y="4647175"/>
            <a:ext cx="2176500" cy="67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W</a:t>
            </a:r>
            <a:r>
              <a:rPr lang="en" sz="1200"/>
              <a:t>indow length of 100 sites, Step size of 25 sites</a:t>
            </a:r>
            <a:endParaRPr sz="1200"/>
          </a:p>
        </p:txBody>
      </p:sp>
      <p:pic>
        <p:nvPicPr>
          <p:cNvPr id="280" name="Google Shape;280;p34"/>
          <p:cNvPicPr preferRelativeResize="0"/>
          <p:nvPr/>
        </p:nvPicPr>
        <p:blipFill>
          <a:blip r:embed="rId4">
            <a:alphaModFix/>
          </a:blip>
          <a:stretch>
            <a:fillRect/>
          </a:stretch>
        </p:blipFill>
        <p:spPr>
          <a:xfrm>
            <a:off x="7872675" y="1231621"/>
            <a:ext cx="1176675" cy="761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PCAngsd</a:t>
            </a:r>
            <a:endParaRPr/>
          </a:p>
        </p:txBody>
      </p:sp>
      <p:sp>
        <p:nvSpPr>
          <p:cNvPr id="286" name="Google Shape;286;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Convert BAM files to Beagle files</a:t>
            </a:r>
            <a:endParaRPr/>
          </a:p>
          <a:p>
            <a:pPr indent="0" lvl="0" marL="0" rtl="0" algn="l">
              <a:spcBef>
                <a:spcPts val="1600"/>
              </a:spcBef>
              <a:spcAft>
                <a:spcPts val="0"/>
              </a:spcAft>
              <a:buNone/>
            </a:pPr>
            <a:r>
              <a:rPr lang="en"/>
              <a:t>Generate summary statistics</a:t>
            </a:r>
            <a:endParaRPr/>
          </a:p>
          <a:p>
            <a:pPr indent="0" lvl="0" marL="0" rtl="0" algn="l">
              <a:spcBef>
                <a:spcPts val="1600"/>
              </a:spcBef>
              <a:spcAft>
                <a:spcPts val="0"/>
              </a:spcAft>
              <a:buNone/>
            </a:pPr>
            <a:r>
              <a:rPr lang="en"/>
              <a:t>Convert to p-values </a:t>
            </a:r>
            <a:endParaRPr/>
          </a:p>
          <a:p>
            <a:pPr indent="0" lvl="0" marL="0" rtl="0" algn="l">
              <a:spcBef>
                <a:spcPts val="1600"/>
              </a:spcBef>
              <a:spcAft>
                <a:spcPts val="1600"/>
              </a:spcAft>
              <a:buNone/>
            </a:pPr>
            <a:r>
              <a:rPr lang="en"/>
              <a:t>Demonstrates which genes differ from the null hypothesis of no selection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Manhattan plot of significant SNPs</a:t>
            </a:r>
            <a:endParaRPr/>
          </a:p>
        </p:txBody>
      </p:sp>
      <p:pic>
        <p:nvPicPr>
          <p:cNvPr id="292" name="Google Shape;292;p36"/>
          <p:cNvPicPr preferRelativeResize="0"/>
          <p:nvPr/>
        </p:nvPicPr>
        <p:blipFill>
          <a:blip r:embed="rId3">
            <a:alphaModFix/>
          </a:blip>
          <a:stretch>
            <a:fillRect/>
          </a:stretch>
        </p:blipFill>
        <p:spPr>
          <a:xfrm>
            <a:off x="1453163" y="1073650"/>
            <a:ext cx="6237676" cy="38924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 of genes with deviation from null hypothesis of no selection</a:t>
            </a:r>
            <a:endParaRPr/>
          </a:p>
        </p:txBody>
      </p:sp>
      <p:sp>
        <p:nvSpPr>
          <p:cNvPr id="298" name="Google Shape;298;p37"/>
          <p:cNvSpPr txBox="1"/>
          <p:nvPr/>
        </p:nvSpPr>
        <p:spPr>
          <a:xfrm>
            <a:off x="550675" y="1909750"/>
            <a:ext cx="6185100" cy="7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4342 Genes were used for enrichment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 - </a:t>
            </a:r>
            <a:r>
              <a:rPr b="1" lang="en"/>
              <a:t>Biological Process</a:t>
            </a:r>
            <a:r>
              <a:rPr lang="en"/>
              <a:t> (355): biological regulation, cellular metabolic process, </a:t>
            </a:r>
            <a:r>
              <a:rPr lang="en" u="sng"/>
              <a:t>response to stress</a:t>
            </a:r>
            <a:r>
              <a:rPr lang="en"/>
              <a:t>, RNA processing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 - </a:t>
            </a:r>
            <a:r>
              <a:rPr b="1" lang="en"/>
              <a:t>Molecular Function</a:t>
            </a:r>
            <a:r>
              <a:rPr lang="en"/>
              <a:t> (58): </a:t>
            </a:r>
            <a:r>
              <a:rPr lang="en" u="sng"/>
              <a:t>nucleic acid binding</a:t>
            </a:r>
            <a:r>
              <a:rPr lang="en"/>
              <a:t>, kinase activity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 - </a:t>
            </a:r>
            <a:r>
              <a:rPr b="1" lang="en"/>
              <a:t>Cellular Component </a:t>
            </a:r>
            <a:r>
              <a:rPr lang="en"/>
              <a:t>(29): cytoplasmic part, membrane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04" name="Google Shape;304;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S</a:t>
            </a:r>
            <a:r>
              <a:rPr lang="en" sz="1400">
                <a:solidFill>
                  <a:srgbClr val="000000"/>
                </a:solidFill>
              </a:rPr>
              <a:t>ource</a:t>
            </a:r>
            <a:r>
              <a:rPr lang="en" sz="1400">
                <a:solidFill>
                  <a:srgbClr val="000000"/>
                </a:solidFill>
              </a:rPr>
              <a:t> climate affects </a:t>
            </a:r>
            <a:r>
              <a:rPr b="1" lang="en" sz="1400">
                <a:solidFill>
                  <a:srgbClr val="000000"/>
                </a:solidFill>
              </a:rPr>
              <a:t>phenotype </a:t>
            </a:r>
            <a:r>
              <a:rPr lang="en" sz="1400">
                <a:solidFill>
                  <a:srgbClr val="000000"/>
                </a:solidFill>
              </a:rPr>
              <a:t>in response to heat + drought treatment</a:t>
            </a:r>
            <a:endParaRPr sz="1400">
              <a:solidFill>
                <a:srgbClr val="000000"/>
              </a:solidFill>
            </a:endParaRPr>
          </a:p>
          <a:p>
            <a:pPr indent="0" lvl="0" marL="0" rtl="0" algn="l">
              <a:spcBef>
                <a:spcPts val="1600"/>
              </a:spcBef>
              <a:spcAft>
                <a:spcPts val="0"/>
              </a:spcAft>
              <a:buNone/>
            </a:pPr>
            <a:r>
              <a:rPr lang="en" sz="1400">
                <a:solidFill>
                  <a:srgbClr val="000000"/>
                </a:solidFill>
              </a:rPr>
              <a:t>The genetic basis of this might be due to differences in UTRs and/or coding regions of proteins involved in </a:t>
            </a:r>
            <a:r>
              <a:rPr b="1" lang="en" sz="1400">
                <a:solidFill>
                  <a:srgbClr val="000000"/>
                </a:solidFill>
              </a:rPr>
              <a:t>post-transcriptional modification</a:t>
            </a:r>
            <a:endParaRPr b="1"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Found high Fst SNPs in these regions with decreased nucleotide diversity</a:t>
            </a:r>
            <a:endParaRPr sz="1400">
              <a:solidFill>
                <a:srgbClr val="000000"/>
              </a:solidFill>
            </a:endParaRPr>
          </a:p>
          <a:p>
            <a:pPr indent="0" lvl="0" marL="0" rtl="0" algn="l">
              <a:spcBef>
                <a:spcPts val="1600"/>
              </a:spcBef>
              <a:spcAft>
                <a:spcPts val="0"/>
              </a:spcAft>
              <a:buNone/>
            </a:pPr>
            <a:r>
              <a:rPr lang="en" sz="1400">
                <a:solidFill>
                  <a:srgbClr val="000000"/>
                </a:solidFill>
              </a:rPr>
              <a:t>Also found </a:t>
            </a:r>
            <a:r>
              <a:rPr lang="en" sz="1400">
                <a:solidFill>
                  <a:srgbClr val="000000"/>
                </a:solidFill>
              </a:rPr>
              <a:t>high Fst SNPs in genes involved in </a:t>
            </a:r>
            <a:r>
              <a:rPr b="1" lang="en" sz="1400">
                <a:solidFill>
                  <a:srgbClr val="000000"/>
                </a:solidFill>
              </a:rPr>
              <a:t>heat stress tolerance</a:t>
            </a:r>
            <a:r>
              <a:rPr lang="en" sz="1400">
                <a:solidFill>
                  <a:srgbClr val="000000"/>
                </a:solidFill>
              </a:rPr>
              <a:t> -&gt; </a:t>
            </a:r>
            <a:r>
              <a:rPr lang="en" sz="1400">
                <a:solidFill>
                  <a:schemeClr val="dk1"/>
                </a:solidFill>
              </a:rPr>
              <a:t>signatures of selection to heat and drought -&gt; climate change?</a:t>
            </a:r>
            <a:endParaRPr sz="1400">
              <a:solidFill>
                <a:srgbClr val="000000"/>
              </a:solidFill>
            </a:endParaRPr>
          </a:p>
          <a:p>
            <a:pPr indent="0" lvl="0" marL="0" rtl="0" algn="l">
              <a:spcBef>
                <a:spcPts val="1600"/>
              </a:spcBef>
              <a:spcAft>
                <a:spcPts val="0"/>
              </a:spcAft>
              <a:buNone/>
            </a:pPr>
            <a:r>
              <a:rPr lang="en" sz="1400">
                <a:solidFill>
                  <a:srgbClr val="000000"/>
                </a:solidFill>
              </a:rPr>
              <a:t>Overall similar, positive Tajima’s D suggesting </a:t>
            </a:r>
            <a:r>
              <a:rPr b="1" lang="en" sz="1400">
                <a:solidFill>
                  <a:srgbClr val="000000"/>
                </a:solidFill>
              </a:rPr>
              <a:t>population contraction</a:t>
            </a:r>
            <a:endParaRPr b="1" sz="1400">
              <a:solidFill>
                <a:srgbClr val="000000"/>
              </a:solidFill>
            </a:endParaRPr>
          </a:p>
          <a:p>
            <a:pPr indent="0" lvl="0" marL="0" rtl="0" algn="l">
              <a:spcBef>
                <a:spcPts val="1600"/>
              </a:spcBef>
              <a:spcAft>
                <a:spcPts val="1600"/>
              </a:spcAft>
              <a:buNone/>
            </a:pPr>
            <a:r>
              <a:rPr b="1" lang="en" sz="1400">
                <a:solidFill>
                  <a:srgbClr val="000000"/>
                </a:solidFill>
              </a:rPr>
              <a:t>Role of post-transcriptional modification</a:t>
            </a:r>
            <a:r>
              <a:rPr lang="en" sz="1400">
                <a:solidFill>
                  <a:srgbClr val="000000"/>
                </a:solidFill>
              </a:rPr>
              <a:t> in adaptation might be underestimated (as present and recent studies suggest)!</a:t>
            </a:r>
            <a:endParaRPr sz="14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i</a:t>
            </a:r>
            <a:r>
              <a:rPr lang="en"/>
              <a:t>mprovements and</a:t>
            </a:r>
            <a:r>
              <a:rPr lang="en"/>
              <a:t> studies</a:t>
            </a:r>
            <a:endParaRPr/>
          </a:p>
        </p:txBody>
      </p:sp>
      <p:sp>
        <p:nvSpPr>
          <p:cNvPr id="310" name="Google Shape;310;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We only looked at 3’UTRs and genes that were expressed in the transcriptomic study </a:t>
            </a:r>
            <a:endParaRPr sz="1400">
              <a:solidFill>
                <a:srgbClr val="000000"/>
              </a:solidFill>
            </a:endParaRPr>
          </a:p>
          <a:p>
            <a:pPr indent="0" lvl="0" marL="0" rtl="0" algn="l">
              <a:spcBef>
                <a:spcPts val="1600"/>
              </a:spcBef>
              <a:spcAft>
                <a:spcPts val="0"/>
              </a:spcAft>
              <a:buNone/>
            </a:pPr>
            <a:r>
              <a:rPr lang="en" sz="1400">
                <a:solidFill>
                  <a:srgbClr val="000000"/>
                </a:solidFill>
              </a:rPr>
              <a:t>Better annotation needed for functional enrichment and search for UTRs</a:t>
            </a:r>
            <a:endParaRPr sz="1400">
              <a:solidFill>
                <a:srgbClr val="000000"/>
              </a:solidFill>
            </a:endParaRPr>
          </a:p>
          <a:p>
            <a:pPr indent="0" lvl="0" marL="0" rtl="0" algn="l">
              <a:spcBef>
                <a:spcPts val="1600"/>
              </a:spcBef>
              <a:spcAft>
                <a:spcPts val="0"/>
              </a:spcAft>
              <a:buClr>
                <a:schemeClr val="dk1"/>
              </a:buClr>
              <a:buSzPts val="1100"/>
              <a:buFont typeface="Arial"/>
              <a:buNone/>
            </a:pPr>
            <a:r>
              <a:rPr lang="en" sz="1400">
                <a:solidFill>
                  <a:srgbClr val="000000"/>
                </a:solidFill>
              </a:rPr>
              <a:t>Used </a:t>
            </a:r>
            <a:r>
              <a:rPr i="1" lang="en" sz="1400">
                <a:solidFill>
                  <a:srgbClr val="000000"/>
                </a:solidFill>
              </a:rPr>
              <a:t>P. abies</a:t>
            </a:r>
            <a:r>
              <a:rPr lang="en" sz="1400">
                <a:solidFill>
                  <a:srgbClr val="000000"/>
                </a:solidFill>
              </a:rPr>
              <a:t> reference genome</a:t>
            </a:r>
            <a:endParaRPr sz="1400">
              <a:solidFill>
                <a:srgbClr val="000000"/>
              </a:solidFill>
            </a:endParaRPr>
          </a:p>
          <a:p>
            <a:pPr indent="0" lvl="0" marL="0" rtl="0" algn="l">
              <a:spcBef>
                <a:spcPts val="1600"/>
              </a:spcBef>
              <a:spcAft>
                <a:spcPts val="0"/>
              </a:spcAft>
              <a:buNone/>
            </a:pPr>
            <a:r>
              <a:rPr lang="en" sz="1400">
                <a:solidFill>
                  <a:srgbClr val="000000"/>
                </a:solidFill>
              </a:rPr>
              <a:t>It would </a:t>
            </a:r>
            <a:r>
              <a:rPr lang="en" sz="1400">
                <a:solidFill>
                  <a:srgbClr val="000000"/>
                </a:solidFill>
              </a:rPr>
              <a:t>interesting</a:t>
            </a:r>
            <a:r>
              <a:rPr lang="en" sz="1400">
                <a:solidFill>
                  <a:srgbClr val="000000"/>
                </a:solidFill>
              </a:rPr>
              <a:t> to compare the high Fst SNPs we found to high Fst SNPs in core vs edge populations</a:t>
            </a:r>
            <a:endParaRPr sz="1400">
              <a:solidFill>
                <a:srgbClr val="000000"/>
              </a:solidFill>
            </a:endParaRPr>
          </a:p>
          <a:p>
            <a:pPr indent="0" lvl="0" marL="0" rtl="0" algn="l">
              <a:spcBef>
                <a:spcPts val="1600"/>
              </a:spcBef>
              <a:spcAft>
                <a:spcPts val="0"/>
              </a:spcAft>
              <a:buNone/>
            </a:pPr>
            <a:r>
              <a:rPr lang="en" sz="1400">
                <a:solidFill>
                  <a:srgbClr val="000000"/>
                </a:solidFill>
              </a:rPr>
              <a:t>Experimental follow-up studies to confirm that UTR variation indeed changes post-</a:t>
            </a:r>
            <a:r>
              <a:rPr lang="en" sz="1400">
                <a:solidFill>
                  <a:srgbClr val="000000"/>
                </a:solidFill>
              </a:rPr>
              <a:t>transcriptional</a:t>
            </a:r>
            <a:r>
              <a:rPr lang="en" sz="1400">
                <a:solidFill>
                  <a:srgbClr val="000000"/>
                </a:solidFill>
              </a:rPr>
              <a:t> effect</a:t>
            </a:r>
            <a:endParaRPr sz="1400">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316" name="Google Shape;316;p40"/>
          <p:cNvSpPr txBox="1"/>
          <p:nvPr>
            <p:ph idx="1" type="body"/>
          </p:nvPr>
        </p:nvSpPr>
        <p:spPr>
          <a:xfrm>
            <a:off x="107700" y="1104475"/>
            <a:ext cx="9036300" cy="3416400"/>
          </a:xfrm>
          <a:prstGeom prst="rect">
            <a:avLst/>
          </a:prstGeom>
        </p:spPr>
        <p:txBody>
          <a:bodyPr anchorCtr="0" anchor="t" bIns="91425" lIns="91425" spcFirstLastPara="1" rIns="91425" wrap="square" tIns="91425">
            <a:noAutofit/>
          </a:bodyPr>
          <a:lstStyle/>
          <a:p>
            <a:pPr indent="-292100" lvl="0" marL="457200" rtl="0" algn="l">
              <a:lnSpc>
                <a:spcPct val="160000"/>
              </a:lnSpc>
              <a:spcBef>
                <a:spcPts val="0"/>
              </a:spcBef>
              <a:spcAft>
                <a:spcPts val="0"/>
              </a:spcAft>
              <a:buClr>
                <a:schemeClr val="dk1"/>
              </a:buClr>
              <a:buSzPts val="1000"/>
              <a:buAutoNum type="arabicPeriod"/>
            </a:pPr>
            <a:r>
              <a:rPr lang="en" sz="1000">
                <a:solidFill>
                  <a:schemeClr val="dk1"/>
                </a:solidFill>
              </a:rPr>
              <a:t>Ashburner, Michael, et al. "Gene ontology: tool for the unification of biology." </a:t>
            </a:r>
            <a:r>
              <a:rPr i="1" lang="en" sz="1000">
                <a:solidFill>
                  <a:schemeClr val="dk1"/>
                </a:solidFill>
              </a:rPr>
              <a:t>Nature genetics</a:t>
            </a:r>
            <a:r>
              <a:rPr lang="en" sz="1000">
                <a:solidFill>
                  <a:schemeClr val="dk1"/>
                </a:solidFill>
              </a:rPr>
              <a:t> 25.1 (2000): 25-29.</a:t>
            </a:r>
            <a:endParaRPr sz="1000">
              <a:solidFill>
                <a:srgbClr val="333333"/>
              </a:solidFill>
              <a:highlight>
                <a:srgbClr val="FFFFFF"/>
              </a:highlight>
            </a:endParaRPr>
          </a:p>
          <a:p>
            <a:pPr indent="-292100" lvl="0" marL="457200" rtl="0" algn="l">
              <a:lnSpc>
                <a:spcPct val="160000"/>
              </a:lnSpc>
              <a:spcBef>
                <a:spcPts val="0"/>
              </a:spcBef>
              <a:spcAft>
                <a:spcPts val="0"/>
              </a:spcAft>
              <a:buClr>
                <a:schemeClr val="dk1"/>
              </a:buClr>
              <a:buSzPts val="1000"/>
              <a:buAutoNum type="arabicPeriod"/>
            </a:pPr>
            <a:r>
              <a:rPr lang="en" sz="1000">
                <a:solidFill>
                  <a:schemeClr val="dk1"/>
                </a:solidFill>
              </a:rPr>
              <a:t>Gene Ontology Consortium. "The gene ontology resource: 20 years and still GOing strong." </a:t>
            </a:r>
            <a:r>
              <a:rPr i="1" lang="en" sz="1000">
                <a:solidFill>
                  <a:schemeClr val="dk1"/>
                </a:solidFill>
              </a:rPr>
              <a:t>Nucleic acids research</a:t>
            </a:r>
            <a:r>
              <a:rPr lang="en" sz="1000">
                <a:solidFill>
                  <a:schemeClr val="dk1"/>
                </a:solidFill>
              </a:rPr>
              <a:t> 47.D1 (2019): D330-D338.</a:t>
            </a:r>
            <a:endParaRPr sz="1000">
              <a:solidFill>
                <a:srgbClr val="333333"/>
              </a:solidFill>
              <a:highlight>
                <a:srgbClr val="FFFFFF"/>
              </a:highlight>
            </a:endParaRPr>
          </a:p>
          <a:p>
            <a:pPr indent="-292100" lvl="0" marL="457200" rtl="0" algn="l">
              <a:lnSpc>
                <a:spcPct val="160000"/>
              </a:lnSpc>
              <a:spcBef>
                <a:spcPts val="0"/>
              </a:spcBef>
              <a:spcAft>
                <a:spcPts val="0"/>
              </a:spcAft>
              <a:buClr>
                <a:schemeClr val="dk1"/>
              </a:buClr>
              <a:buSzPts val="1000"/>
              <a:buAutoNum type="arabicPeriod"/>
            </a:pPr>
            <a:r>
              <a:rPr lang="en" sz="1000">
                <a:solidFill>
                  <a:schemeClr val="dk1"/>
                </a:solidFill>
              </a:rPr>
              <a:t>Mayr, Christine. "What are 3′ UTRs doing?." </a:t>
            </a:r>
            <a:r>
              <a:rPr i="1" lang="en" sz="1000">
                <a:solidFill>
                  <a:schemeClr val="dk1"/>
                </a:solidFill>
              </a:rPr>
              <a:t>Cold Spring Harbor perspectives in biology</a:t>
            </a:r>
            <a:r>
              <a:rPr lang="en" sz="1000">
                <a:solidFill>
                  <a:schemeClr val="dk1"/>
                </a:solidFill>
              </a:rPr>
              <a:t> 11.10 (2019): a034728.</a:t>
            </a:r>
            <a:endParaRPr sz="1000">
              <a:solidFill>
                <a:srgbClr val="333333"/>
              </a:solidFill>
              <a:highlight>
                <a:srgbClr val="FFFFFF"/>
              </a:highlight>
            </a:endParaRPr>
          </a:p>
          <a:p>
            <a:pPr indent="-292100" lvl="0" marL="457200" rtl="0" algn="l">
              <a:lnSpc>
                <a:spcPct val="140000"/>
              </a:lnSpc>
              <a:spcBef>
                <a:spcPts val="0"/>
              </a:spcBef>
              <a:spcAft>
                <a:spcPts val="0"/>
              </a:spcAft>
              <a:buClr>
                <a:schemeClr val="dk1"/>
              </a:buClr>
              <a:buSzPts val="1000"/>
              <a:buAutoNum type="arabicPeriod"/>
            </a:pPr>
            <a:r>
              <a:rPr lang="en" sz="1000">
                <a:solidFill>
                  <a:schemeClr val="dk1"/>
                </a:solidFill>
              </a:rPr>
              <a:t>Oleksyk, Taras K., Michael W. Smith, and Stephen J. O'Brien. "Genome-wide scans for footprints of natural selection." </a:t>
            </a:r>
            <a:r>
              <a:rPr i="1" lang="en" sz="1000">
                <a:solidFill>
                  <a:schemeClr val="dk1"/>
                </a:solidFill>
              </a:rPr>
              <a:t>Philosophical Transactions of the Royal Society B: Biological Sciences</a:t>
            </a:r>
            <a:r>
              <a:rPr lang="en" sz="1000">
                <a:solidFill>
                  <a:schemeClr val="dk1"/>
                </a:solidFill>
              </a:rPr>
              <a:t> 365.1537 (2010): 185-205.</a:t>
            </a:r>
            <a:endParaRPr sz="1000">
              <a:solidFill>
                <a:srgbClr val="575757"/>
              </a:solidFill>
              <a:highlight>
                <a:srgbClr val="FFFFFF"/>
              </a:highlight>
            </a:endParaRPr>
          </a:p>
          <a:p>
            <a:pPr indent="-292100" lvl="0" marL="457200" rtl="0" algn="l">
              <a:lnSpc>
                <a:spcPct val="160000"/>
              </a:lnSpc>
              <a:spcBef>
                <a:spcPts val="0"/>
              </a:spcBef>
              <a:spcAft>
                <a:spcPts val="0"/>
              </a:spcAft>
              <a:buClr>
                <a:srgbClr val="333333"/>
              </a:buClr>
              <a:buSzPts val="1000"/>
              <a:buAutoNum type="arabicPeriod"/>
            </a:pPr>
            <a:r>
              <a:rPr lang="en" sz="1000">
                <a:solidFill>
                  <a:srgbClr val="333333"/>
                </a:solidFill>
                <a:highlight>
                  <a:srgbClr val="FFFFFF"/>
                </a:highlight>
              </a:rPr>
              <a:t>Booker, T.R., Jackson, B.C. &amp; Keightley, P.D. Detecting positive selection in the genome. </a:t>
            </a:r>
            <a:r>
              <a:rPr i="1" lang="en" sz="1000">
                <a:solidFill>
                  <a:srgbClr val="333333"/>
                </a:solidFill>
                <a:highlight>
                  <a:srgbClr val="FFFFFF"/>
                </a:highlight>
              </a:rPr>
              <a:t>BMC Biol</a:t>
            </a:r>
            <a:r>
              <a:rPr lang="en" sz="1000">
                <a:solidFill>
                  <a:srgbClr val="333333"/>
                </a:solidFill>
                <a:highlight>
                  <a:srgbClr val="FFFFFF"/>
                </a:highlight>
              </a:rPr>
              <a:t> 15, 98 (2017). </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Byers, Elizabeth A., James P. Vanderhorst, and Brian P. Streets. "Classification and Conservation Assessment of Upland Red Spruce Communities in West Virginia." (2010).</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Barreiro, Luis B., et al. "Natural selection has driven population differentiation in modern humans." </a:t>
            </a:r>
            <a:r>
              <a:rPr i="1" lang="en" sz="1000">
                <a:solidFill>
                  <a:schemeClr val="dk1"/>
                </a:solidFill>
              </a:rPr>
              <a:t>Nature genetics</a:t>
            </a:r>
            <a:r>
              <a:rPr lang="en" sz="1000">
                <a:solidFill>
                  <a:schemeClr val="dk1"/>
                </a:solidFill>
              </a:rPr>
              <a:t> 40.3 (2008): 340.</a:t>
            </a:r>
            <a:endParaRPr sz="1000">
              <a:solidFill>
                <a:schemeClr val="dk1"/>
              </a:solidFill>
            </a:endParaRPr>
          </a:p>
          <a:p>
            <a:pPr indent="0" lvl="0" marL="457200" rtl="0" algn="l">
              <a:lnSpc>
                <a:spcPct val="100000"/>
              </a:lnSpc>
              <a:spcBef>
                <a:spcPts val="0"/>
              </a:spcBef>
              <a:spcAft>
                <a:spcPts val="0"/>
              </a:spcAft>
              <a:buNone/>
            </a:pPr>
            <a: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Wang, Lian-Chin, et al. "Involvement of the Arabidopsis HIT1/AtVPS53 tethering protein homologue in the acclimation of the plasma membrane to heat stress." </a:t>
            </a:r>
            <a:r>
              <a:rPr i="1" lang="en" sz="1000">
                <a:solidFill>
                  <a:schemeClr val="dk1"/>
                </a:solidFill>
              </a:rPr>
              <a:t>Journal of experimental botany</a:t>
            </a:r>
            <a:r>
              <a:rPr lang="en" sz="1000">
                <a:solidFill>
                  <a:schemeClr val="dk1"/>
                </a:solidFill>
              </a:rPr>
              <a:t> 62.10 (2011): 3609-3620.</a:t>
            </a:r>
            <a:endParaRPr sz="1000">
              <a:solidFill>
                <a:schemeClr val="dk1"/>
              </a:solidFill>
            </a:endParaRPr>
          </a:p>
          <a:p>
            <a:pPr indent="0" lvl="0" marL="457200" rtl="0" algn="l">
              <a:lnSpc>
                <a:spcPct val="100000"/>
              </a:lnSpc>
              <a:spcBef>
                <a:spcPts val="0"/>
              </a:spcBef>
              <a:spcAft>
                <a:spcPts val="0"/>
              </a:spcAft>
              <a:buNone/>
            </a:pPr>
            <a: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Marowa, Prince, Anming Ding, and Yingzhen Kong. "Expansins: roles in plant growth and potential applications in crop improvement." </a:t>
            </a:r>
            <a:r>
              <a:rPr i="1" lang="en" sz="1000">
                <a:solidFill>
                  <a:schemeClr val="dk1"/>
                </a:solidFill>
              </a:rPr>
              <a:t>Plant cell reports</a:t>
            </a:r>
            <a:r>
              <a:rPr lang="en" sz="1000">
                <a:solidFill>
                  <a:schemeClr val="dk1"/>
                </a:solidFill>
              </a:rPr>
              <a:t> 35.5 (2016): 949-965.</a:t>
            </a:r>
            <a:endParaRPr sz="1000">
              <a:solidFill>
                <a:schemeClr val="dk1"/>
              </a:solidFill>
            </a:endParaRPr>
          </a:p>
          <a:p>
            <a:pPr indent="0" lvl="0" marL="457200" rtl="0" algn="l">
              <a:lnSpc>
                <a:spcPct val="100000"/>
              </a:lnSpc>
              <a:spcBef>
                <a:spcPts val="0"/>
              </a:spcBef>
              <a:spcAft>
                <a:spcPts val="0"/>
              </a:spcAft>
              <a:buNone/>
            </a:pPr>
            <a: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Downs, Craig A., Samantha L. Ryan, and Scott A. Heckathorn. "The chloroplast small heat-shock protein: evidence for a general role in protecting photosystem II against oxidative stress and photoinhibition." </a:t>
            </a:r>
            <a:r>
              <a:rPr i="1" lang="en" sz="1000">
                <a:solidFill>
                  <a:schemeClr val="dk1"/>
                </a:solidFill>
              </a:rPr>
              <a:t>Journal of plant physiology</a:t>
            </a:r>
            <a:r>
              <a:rPr lang="en" sz="1000">
                <a:solidFill>
                  <a:schemeClr val="dk1"/>
                </a:solidFill>
              </a:rPr>
              <a:t> 155.4-5 (1999): 488-496.</a:t>
            </a:r>
            <a:endParaRPr sz="1000">
              <a:solidFill>
                <a:schemeClr val="dk1"/>
              </a:solidFill>
            </a:endParaRPr>
          </a:p>
          <a:p>
            <a:pPr indent="0" lvl="0" marL="457200" rtl="0" algn="l">
              <a:lnSpc>
                <a:spcPct val="100000"/>
              </a:lnSpc>
              <a:spcBef>
                <a:spcPts val="0"/>
              </a:spcBef>
              <a:spcAft>
                <a:spcPts val="0"/>
              </a:spcAft>
              <a:buNone/>
            </a:pPr>
            <a: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Wang, Guodong, et al. "Novel DnaJ protein facilitates thermotolerance of transgenic tomatoes." </a:t>
            </a:r>
            <a:r>
              <a:rPr i="1" lang="en" sz="1000">
                <a:solidFill>
                  <a:schemeClr val="dk1"/>
                </a:solidFill>
              </a:rPr>
              <a:t>International journal of molecular sciences</a:t>
            </a:r>
            <a:r>
              <a:rPr lang="en" sz="1000">
                <a:solidFill>
                  <a:schemeClr val="dk1"/>
                </a:solidFill>
              </a:rPr>
              <a:t> 20.2 (2019): 367.</a:t>
            </a:r>
            <a:endParaRPr sz="1000">
              <a:solidFill>
                <a:schemeClr val="dk1"/>
              </a:solidFill>
            </a:endParaRPr>
          </a:p>
          <a:p>
            <a:pPr indent="0" lvl="0" marL="0" rtl="0" algn="l">
              <a:spcBef>
                <a:spcPts val="1200"/>
              </a:spcBef>
              <a:spcAft>
                <a:spcPts val="1200"/>
              </a:spcAft>
              <a:buNone/>
            </a:pPr>
            <a:r>
              <a:t/>
            </a:r>
            <a:endParaRPr sz="11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0" name="Shape 320"/>
        <p:cNvGrpSpPr/>
        <p:nvPr/>
      </p:nvGrpSpPr>
      <p:grpSpPr>
        <a:xfrm>
          <a:off x="0" y="0"/>
          <a:ext cx="0" cy="0"/>
          <a:chOff x="0" y="0"/>
          <a:chExt cx="0" cy="0"/>
        </a:xfrm>
      </p:grpSpPr>
      <p:sp>
        <p:nvSpPr>
          <p:cNvPr id="321" name="Google Shape;32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322" name="Google Shape;322;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lnSpc>
                <a:spcPct val="160000"/>
              </a:lnSpc>
              <a:spcBef>
                <a:spcPts val="0"/>
              </a:spcBef>
              <a:spcAft>
                <a:spcPts val="0"/>
              </a:spcAft>
              <a:buClr>
                <a:srgbClr val="333333"/>
              </a:buClr>
              <a:buSzPts val="1200"/>
              <a:buChar char="●"/>
            </a:pPr>
            <a:r>
              <a:rPr lang="en" sz="1200">
                <a:solidFill>
                  <a:srgbClr val="333333"/>
                </a:solidFill>
                <a:highlight>
                  <a:srgbClr val="FFFFFF"/>
                </a:highlight>
              </a:rPr>
              <a:t>Ashburner et al. Gene ontology: tool for the unification of biology. Nat Genet. May 2000;25(1):25-9. [</a:t>
            </a:r>
            <a:r>
              <a:rPr lang="en" sz="1200" u="sng">
                <a:solidFill>
                  <a:srgbClr val="4965C2"/>
                </a:solidFill>
                <a:highlight>
                  <a:srgbClr val="FFFFFF"/>
                </a:highlight>
                <a:hlinkClick r:id="rId3"/>
              </a:rPr>
              <a:t>abstract</a:t>
            </a:r>
            <a:r>
              <a:rPr lang="en" sz="1200">
                <a:solidFill>
                  <a:srgbClr val="333333"/>
                </a:solidFill>
                <a:highlight>
                  <a:srgbClr val="FFFFFF"/>
                </a:highlight>
              </a:rPr>
              <a:t> | </a:t>
            </a:r>
            <a:r>
              <a:rPr lang="en" sz="1200" u="sng">
                <a:solidFill>
                  <a:srgbClr val="4965C2"/>
                </a:solidFill>
                <a:highlight>
                  <a:srgbClr val="FFFFFF"/>
                </a:highlight>
                <a:hlinkClick r:id="rId4"/>
              </a:rPr>
              <a:t>full text</a:t>
            </a:r>
            <a:r>
              <a:rPr lang="en" sz="1200">
                <a:solidFill>
                  <a:srgbClr val="333333"/>
                </a:solidFill>
                <a:highlight>
                  <a:srgbClr val="FFFFFF"/>
                </a:highlight>
              </a:rPr>
              <a:t>]</a:t>
            </a:r>
            <a:endParaRPr sz="1200">
              <a:solidFill>
                <a:srgbClr val="333333"/>
              </a:solidFill>
              <a:highlight>
                <a:srgbClr val="FFFFFF"/>
              </a:highlight>
            </a:endParaRPr>
          </a:p>
          <a:p>
            <a:pPr indent="-304800" lvl="0" marL="457200" rtl="0" algn="l">
              <a:lnSpc>
                <a:spcPct val="160000"/>
              </a:lnSpc>
              <a:spcBef>
                <a:spcPts val="0"/>
              </a:spcBef>
              <a:spcAft>
                <a:spcPts val="0"/>
              </a:spcAft>
              <a:buClr>
                <a:srgbClr val="333333"/>
              </a:buClr>
              <a:buSzPts val="1200"/>
              <a:buChar char="●"/>
            </a:pPr>
            <a:r>
              <a:rPr lang="en" sz="1200">
                <a:solidFill>
                  <a:srgbClr val="333333"/>
                </a:solidFill>
                <a:highlight>
                  <a:srgbClr val="FFFFFF"/>
                </a:highlight>
              </a:rPr>
              <a:t>The Gene Ontology Consortium. The Gene Ontology Resource: 20 years and still GOing strong. Nucleic Acids Res. Jan 2019;47(D1):D330-D338. [</a:t>
            </a:r>
            <a:r>
              <a:rPr lang="en" sz="1200" u="sng">
                <a:solidFill>
                  <a:srgbClr val="4965C2"/>
                </a:solidFill>
                <a:highlight>
                  <a:srgbClr val="FFFFFF"/>
                </a:highlight>
                <a:hlinkClick r:id="rId5"/>
              </a:rPr>
              <a:t>abstract</a:t>
            </a:r>
            <a:r>
              <a:rPr lang="en" sz="1200">
                <a:solidFill>
                  <a:srgbClr val="333333"/>
                </a:solidFill>
                <a:highlight>
                  <a:srgbClr val="FFFFFF"/>
                </a:highlight>
              </a:rPr>
              <a:t> | </a:t>
            </a:r>
            <a:r>
              <a:rPr lang="en" sz="1200" u="sng">
                <a:solidFill>
                  <a:srgbClr val="4965C2"/>
                </a:solidFill>
                <a:highlight>
                  <a:srgbClr val="FFFFFF"/>
                </a:highlight>
                <a:hlinkClick r:id="rId6"/>
              </a:rPr>
              <a:t>full text</a:t>
            </a:r>
            <a:r>
              <a:rPr lang="en" sz="1200">
                <a:solidFill>
                  <a:srgbClr val="333333"/>
                </a:solidFill>
                <a:highlight>
                  <a:srgbClr val="FFFFFF"/>
                </a:highlight>
              </a:rPr>
              <a:t>]</a:t>
            </a:r>
            <a:endParaRPr sz="1200">
              <a:solidFill>
                <a:srgbClr val="333333"/>
              </a:solidFill>
              <a:highlight>
                <a:srgbClr val="FFFFFF"/>
              </a:highlight>
            </a:endParaRPr>
          </a:p>
          <a:p>
            <a:pPr indent="-304800" lvl="0" marL="457200" rtl="0" algn="l">
              <a:lnSpc>
                <a:spcPct val="160000"/>
              </a:lnSpc>
              <a:spcBef>
                <a:spcPts val="0"/>
              </a:spcBef>
              <a:spcAft>
                <a:spcPts val="0"/>
              </a:spcAft>
              <a:buClr>
                <a:srgbClr val="333333"/>
              </a:buClr>
              <a:buSzPts val="1200"/>
              <a:buChar char="●"/>
            </a:pPr>
            <a:r>
              <a:rPr lang="en" sz="1200">
                <a:solidFill>
                  <a:srgbClr val="333333"/>
                </a:solidFill>
                <a:highlight>
                  <a:srgbClr val="FFFFFF"/>
                </a:highlight>
              </a:rPr>
              <a:t>What Are 3′ UTRs Doing? Christine Mayr</a:t>
            </a:r>
            <a:endParaRPr sz="1200">
              <a:solidFill>
                <a:srgbClr val="333333"/>
              </a:solidFill>
              <a:highlight>
                <a:srgbClr val="FFFFFF"/>
              </a:highlight>
            </a:endParaRPr>
          </a:p>
          <a:p>
            <a:pPr indent="-304800" lvl="0" marL="457200" rtl="0" algn="l">
              <a:spcBef>
                <a:spcPts val="0"/>
              </a:spcBef>
              <a:spcAft>
                <a:spcPts val="0"/>
              </a:spcAft>
              <a:buClr>
                <a:srgbClr val="333333"/>
              </a:buClr>
              <a:buSzPts val="1200"/>
              <a:buChar char="●"/>
            </a:pPr>
            <a:r>
              <a:rPr lang="en" sz="1200" u="sng">
                <a:solidFill>
                  <a:srgbClr val="642A8F"/>
                </a:solidFill>
                <a:highlight>
                  <a:srgbClr val="FFFFFF"/>
                </a:highlight>
                <a:hlinkClick r:id="rId7"/>
              </a:rPr>
              <a:t>Genome-wide scans for footprints of natural selection</a:t>
            </a:r>
            <a:endParaRPr sz="1200" u="sng">
              <a:solidFill>
                <a:srgbClr val="642A8F"/>
              </a:solidFill>
              <a:highlight>
                <a:srgbClr val="FFFFFF"/>
              </a:highlight>
            </a:endParaRPr>
          </a:p>
          <a:p>
            <a:pPr indent="-304800" lvl="0" marL="457200" rtl="0" algn="l">
              <a:spcBef>
                <a:spcPts val="0"/>
              </a:spcBef>
              <a:spcAft>
                <a:spcPts val="0"/>
              </a:spcAft>
              <a:buClr>
                <a:srgbClr val="333333"/>
              </a:buClr>
              <a:buSzPts val="1200"/>
              <a:buChar char="●"/>
            </a:pPr>
            <a:r>
              <a:rPr lang="en" sz="1100">
                <a:solidFill>
                  <a:schemeClr val="dk1"/>
                </a:solidFill>
                <a:highlight>
                  <a:srgbClr val="FFFFFF"/>
                </a:highlight>
              </a:rPr>
              <a:t>Taras K. Oleksyk, Michael W. Smith, Stephen J. O'Brien</a:t>
            </a:r>
            <a:endParaRPr sz="1100">
              <a:solidFill>
                <a:schemeClr val="dk1"/>
              </a:solidFill>
              <a:highlight>
                <a:srgbClr val="FFFFFF"/>
              </a:highlight>
            </a:endParaRPr>
          </a:p>
          <a:p>
            <a:pPr indent="-304800" lvl="0" marL="457200" rtl="0" algn="l">
              <a:spcBef>
                <a:spcPts val="0"/>
              </a:spcBef>
              <a:spcAft>
                <a:spcPts val="0"/>
              </a:spcAft>
              <a:buClr>
                <a:srgbClr val="333333"/>
              </a:buClr>
              <a:buSzPts val="1200"/>
              <a:buChar char="●"/>
            </a:pPr>
            <a:r>
              <a:rPr lang="en" sz="900">
                <a:solidFill>
                  <a:schemeClr val="dk1"/>
                </a:solidFill>
                <a:highlight>
                  <a:srgbClr val="FFFFFF"/>
                </a:highlight>
              </a:rPr>
              <a:t>Philos Trans R Soc Lond B Biol Sci. 2010 Jan 12; 365(1537): 185–205. doi: 10.1098/rstb.2009.0219</a:t>
            </a:r>
            <a:endParaRPr sz="900">
              <a:solidFill>
                <a:schemeClr val="dk1"/>
              </a:solidFill>
              <a:highlight>
                <a:srgbClr val="FFFFFF"/>
              </a:highlight>
            </a:endParaRPr>
          </a:p>
          <a:p>
            <a:pPr indent="-304800" lvl="0" marL="457200" rtl="0" algn="l">
              <a:lnSpc>
                <a:spcPct val="140000"/>
              </a:lnSpc>
              <a:spcBef>
                <a:spcPts val="0"/>
              </a:spcBef>
              <a:spcAft>
                <a:spcPts val="0"/>
              </a:spcAft>
              <a:buClr>
                <a:srgbClr val="333333"/>
              </a:buClr>
              <a:buSzPts val="1200"/>
              <a:buChar char="●"/>
            </a:pPr>
            <a:r>
              <a:rPr lang="en" sz="1000">
                <a:solidFill>
                  <a:srgbClr val="575757"/>
                </a:solidFill>
                <a:highlight>
                  <a:srgbClr val="FFFFFF"/>
                </a:highlight>
              </a:rPr>
              <a:t>PMCID: PMC2842710</a:t>
            </a:r>
            <a:endParaRPr sz="1000">
              <a:solidFill>
                <a:srgbClr val="575757"/>
              </a:solidFill>
              <a:highlight>
                <a:srgbClr val="FFFFFF"/>
              </a:highlight>
            </a:endParaRPr>
          </a:p>
          <a:p>
            <a:pPr indent="-304800" lvl="0" marL="457200" rtl="0" algn="l">
              <a:lnSpc>
                <a:spcPct val="160000"/>
              </a:lnSpc>
              <a:spcBef>
                <a:spcPts val="0"/>
              </a:spcBef>
              <a:spcAft>
                <a:spcPts val="0"/>
              </a:spcAft>
              <a:buClr>
                <a:srgbClr val="333333"/>
              </a:buClr>
              <a:buSzPts val="1200"/>
              <a:buChar char="●"/>
            </a:pPr>
            <a:r>
              <a:rPr lang="en" sz="1200">
                <a:solidFill>
                  <a:srgbClr val="333333"/>
                </a:solidFill>
                <a:highlight>
                  <a:srgbClr val="FFFFFF"/>
                </a:highlight>
                <a:latin typeface="Roboto"/>
                <a:ea typeface="Roboto"/>
                <a:cs typeface="Roboto"/>
                <a:sym typeface="Roboto"/>
              </a:rPr>
              <a:t>Booker, T.R., Jackson, B.C. &amp; Keightley, P.D. Detecting positive selection in the genome. </a:t>
            </a:r>
            <a:r>
              <a:rPr i="1" lang="en" sz="1200">
                <a:solidFill>
                  <a:srgbClr val="333333"/>
                </a:solidFill>
                <a:highlight>
                  <a:srgbClr val="FFFFFF"/>
                </a:highlight>
                <a:latin typeface="Roboto"/>
                <a:ea typeface="Roboto"/>
                <a:cs typeface="Roboto"/>
                <a:sym typeface="Roboto"/>
              </a:rPr>
              <a:t>BMC Biol</a:t>
            </a:r>
            <a:r>
              <a:rPr lang="en" sz="1200">
                <a:solidFill>
                  <a:srgbClr val="333333"/>
                </a:solidFill>
                <a:highlight>
                  <a:srgbClr val="FFFFFF"/>
                </a:highlight>
                <a:latin typeface="Roboto"/>
                <a:ea typeface="Roboto"/>
                <a:cs typeface="Roboto"/>
                <a:sym typeface="Roboto"/>
              </a:rPr>
              <a:t> 15, 98 (2017). https://doi.org/10.1186/s12915-017-0434-y</a:t>
            </a:r>
            <a:endParaRPr sz="1200">
              <a:solidFill>
                <a:srgbClr val="333333"/>
              </a:solidFill>
              <a:highlight>
                <a:srgbClr val="FFFFFF"/>
              </a:highlight>
            </a:endParaRPr>
          </a:p>
          <a:p>
            <a:pPr indent="0" lvl="0" marL="0" rtl="0" algn="l">
              <a:spcBef>
                <a:spcPts val="1200"/>
              </a:spcBef>
              <a:spcAft>
                <a:spcPts val="0"/>
              </a:spcAft>
              <a:buNone/>
            </a:pPr>
            <a:r>
              <a:rPr lang="en" sz="1200">
                <a:solidFill>
                  <a:schemeClr val="dk1"/>
                </a:solidFill>
              </a:rPr>
              <a:t>Csenge’s in MLA format:</a:t>
            </a:r>
            <a:endParaRPr sz="1200">
              <a:solidFill>
                <a:schemeClr val="dk1"/>
              </a:solidFill>
            </a:endParaRPr>
          </a:p>
          <a:p>
            <a:pPr indent="0" lvl="0" marL="0" rtl="0" algn="l">
              <a:spcBef>
                <a:spcPts val="1200"/>
              </a:spcBef>
              <a:spcAft>
                <a:spcPts val="0"/>
              </a:spcAft>
              <a:buNone/>
            </a:pPr>
            <a:r>
              <a:rPr lang="en" sz="1200">
                <a:solidFill>
                  <a:schemeClr val="dk1"/>
                </a:solidFill>
              </a:rPr>
              <a:t>Byers, Elizabeth A., James P. Vanderhorst, and Brian P. Streets. "Classification and Conservation Assessment of Upland Red Spruce Communities in West Virginia." (2010).</a:t>
            </a:r>
            <a:endParaRPr sz="1200">
              <a:solidFill>
                <a:schemeClr val="dk1"/>
              </a:solidFill>
            </a:endParaRPr>
          </a:p>
          <a:p>
            <a:pPr indent="0" lvl="0" marL="0" rtl="0" algn="l">
              <a:lnSpc>
                <a:spcPct val="100000"/>
              </a:lnSpc>
              <a:spcBef>
                <a:spcPts val="1200"/>
              </a:spcBef>
              <a:spcAft>
                <a:spcPts val="0"/>
              </a:spcAft>
              <a:buNone/>
            </a:pPr>
            <a:r>
              <a:rPr lang="en" sz="1100">
                <a:solidFill>
                  <a:schemeClr val="dk1"/>
                </a:solidFill>
              </a:rPr>
              <a:t>Barreiro, Luis B., et al. "Natural selection has driven population differentiation in modern humans." </a:t>
            </a:r>
            <a:r>
              <a:rPr i="1" lang="en" sz="1100">
                <a:solidFill>
                  <a:schemeClr val="dk1"/>
                </a:solidFill>
              </a:rPr>
              <a:t>Nature genetics</a:t>
            </a:r>
            <a:r>
              <a:rPr lang="en" sz="1100">
                <a:solidFill>
                  <a:schemeClr val="dk1"/>
                </a:solidFill>
              </a:rPr>
              <a:t> 40.3 (2008): 340.</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a:solidFill>
                  <a:schemeClr val="dk1"/>
                </a:solidFill>
              </a:rPr>
              <a:t>Wang, Lian-Chin, et al. "Involvement of the Arabidopsis HIT1/AtVPS53 tethering protein homologue in the acclimation of the plasma membrane to heat stress." </a:t>
            </a:r>
            <a:r>
              <a:rPr i="1" lang="en" sz="1100">
                <a:solidFill>
                  <a:schemeClr val="dk1"/>
                </a:solidFill>
              </a:rPr>
              <a:t>Journal of experimental botany</a:t>
            </a:r>
            <a:r>
              <a:rPr lang="en" sz="1100">
                <a:solidFill>
                  <a:schemeClr val="dk1"/>
                </a:solidFill>
              </a:rPr>
              <a:t> 62.10 (2011): 3609-3620.</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a:solidFill>
                  <a:schemeClr val="dk1"/>
                </a:solidFill>
              </a:rPr>
              <a:t>Marowa, Prince, Anming Ding, and Yingzhen Kong. "Expansins: roles in plant growth and potential applications in crop improvement." </a:t>
            </a:r>
            <a:r>
              <a:rPr i="1" lang="en" sz="1100">
                <a:solidFill>
                  <a:schemeClr val="dk1"/>
                </a:solidFill>
              </a:rPr>
              <a:t>Plant cell reports</a:t>
            </a:r>
            <a:r>
              <a:rPr lang="en" sz="1100">
                <a:solidFill>
                  <a:schemeClr val="dk1"/>
                </a:solidFill>
              </a:rPr>
              <a:t> 35.5 (2016): 949-965.</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a:solidFill>
                  <a:schemeClr val="dk1"/>
                </a:solidFill>
              </a:rPr>
              <a:t>Downs, Craig A., Samantha L. Ryan, and Scott A. Heckathorn. "The chloroplast small heat-shock protein: evidence for a general role in protecting photosystem II against oxidative stress and photoinhibition." </a:t>
            </a:r>
            <a:r>
              <a:rPr i="1" lang="en" sz="1100">
                <a:solidFill>
                  <a:schemeClr val="dk1"/>
                </a:solidFill>
              </a:rPr>
              <a:t>Journal of plant physiology</a:t>
            </a:r>
            <a:r>
              <a:rPr lang="en" sz="1100">
                <a:solidFill>
                  <a:schemeClr val="dk1"/>
                </a:solidFill>
              </a:rPr>
              <a:t> 155.4-5 (1999): 488-496.</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Wang, Guodong, et al. "Novel DnaJ protein facilitates thermotolerance of transgenic tomatoes." </a:t>
            </a:r>
            <a:r>
              <a:rPr i="1" lang="en" sz="1100">
                <a:solidFill>
                  <a:schemeClr val="dk1"/>
                </a:solidFill>
              </a:rPr>
              <a:t>International journal of molecular sciences</a:t>
            </a:r>
            <a:r>
              <a:rPr lang="en" sz="1100">
                <a:solidFill>
                  <a:schemeClr val="dk1"/>
                </a:solidFill>
              </a:rPr>
              <a:t> 20.2 (2019): 367.</a:t>
            </a:r>
            <a:endParaRPr sz="1100">
              <a:solidFill>
                <a:schemeClr val="dk1"/>
              </a:solidFill>
            </a:endParaRPr>
          </a:p>
          <a:p>
            <a:pPr indent="0" lvl="0" marL="0" rtl="0" algn="l">
              <a:spcBef>
                <a:spcPts val="1200"/>
              </a:spcBef>
              <a:spcAft>
                <a:spcPts val="1200"/>
              </a:spcAft>
              <a:buNone/>
            </a:pPr>
            <a:r>
              <a:t/>
            </a:r>
            <a:endParaRPr sz="12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 and 3’ UTRs</a:t>
            </a:r>
            <a:endParaRPr/>
          </a:p>
        </p:txBody>
      </p:sp>
      <p:sp>
        <p:nvSpPr>
          <p:cNvPr id="73" name="Google Shape;73;p15"/>
          <p:cNvSpPr txBox="1"/>
          <p:nvPr>
            <p:ph idx="1" type="body"/>
          </p:nvPr>
        </p:nvSpPr>
        <p:spPr>
          <a:xfrm>
            <a:off x="311700" y="1152475"/>
            <a:ext cx="5588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rPr>
              <a:t>UTRs bind regulatory proteins or microRNAs -&gt; altered polyadenylation (~</a:t>
            </a:r>
            <a:r>
              <a:rPr lang="en" sz="1200">
                <a:solidFill>
                  <a:schemeClr val="dk1"/>
                </a:solidFill>
              </a:rPr>
              <a:t>stability of the mRNA)</a:t>
            </a:r>
            <a:r>
              <a:rPr lang="en" sz="1200">
                <a:solidFill>
                  <a:srgbClr val="000000"/>
                </a:solidFill>
              </a:rPr>
              <a:t>, nuclear export, translation efficiency, and localization</a:t>
            </a:r>
            <a:endParaRPr sz="1200">
              <a:solidFill>
                <a:srgbClr val="000000"/>
              </a:solidFill>
            </a:endParaRPr>
          </a:p>
          <a:p>
            <a:pPr indent="0" lvl="0" marL="0" rtl="0" algn="l">
              <a:spcBef>
                <a:spcPts val="1600"/>
              </a:spcBef>
              <a:spcAft>
                <a:spcPts val="1600"/>
              </a:spcAft>
              <a:buNone/>
            </a:pPr>
            <a:r>
              <a:t/>
            </a:r>
            <a:endParaRPr sz="1200">
              <a:solidFill>
                <a:srgbClr val="000000"/>
              </a:solidFill>
            </a:endParaRPr>
          </a:p>
        </p:txBody>
      </p:sp>
      <p:pic>
        <p:nvPicPr>
          <p:cNvPr id="74" name="Google Shape;74;p15"/>
          <p:cNvPicPr preferRelativeResize="0"/>
          <p:nvPr/>
        </p:nvPicPr>
        <p:blipFill>
          <a:blip r:embed="rId3">
            <a:alphaModFix/>
          </a:blip>
          <a:stretch>
            <a:fillRect/>
          </a:stretch>
        </p:blipFill>
        <p:spPr>
          <a:xfrm>
            <a:off x="6318725" y="183325"/>
            <a:ext cx="2625175" cy="3044750"/>
          </a:xfrm>
          <a:prstGeom prst="rect">
            <a:avLst/>
          </a:prstGeom>
          <a:noFill/>
          <a:ln>
            <a:noFill/>
          </a:ln>
        </p:spPr>
      </p:pic>
      <p:sp>
        <p:nvSpPr>
          <p:cNvPr id="75" name="Google Shape;75;p15"/>
          <p:cNvSpPr/>
          <p:nvPr/>
        </p:nvSpPr>
        <p:spPr>
          <a:xfrm>
            <a:off x="8265600" y="1091350"/>
            <a:ext cx="566700" cy="5727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8265600" y="1532900"/>
            <a:ext cx="566700" cy="5727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 name="Google Shape;77;p15"/>
          <p:cNvPicPr preferRelativeResize="0"/>
          <p:nvPr/>
        </p:nvPicPr>
        <p:blipFill rotWithShape="1">
          <a:blip r:embed="rId4">
            <a:alphaModFix/>
          </a:blip>
          <a:srcRect b="0" l="18227" r="0" t="57940"/>
          <a:stretch/>
        </p:blipFill>
        <p:spPr>
          <a:xfrm>
            <a:off x="1607700" y="2309113"/>
            <a:ext cx="3657050" cy="983125"/>
          </a:xfrm>
          <a:prstGeom prst="rect">
            <a:avLst/>
          </a:prstGeom>
          <a:noFill/>
          <a:ln>
            <a:noFill/>
          </a:ln>
        </p:spPr>
      </p:pic>
      <p:pic>
        <p:nvPicPr>
          <p:cNvPr id="78" name="Google Shape;78;p15"/>
          <p:cNvPicPr preferRelativeResize="0"/>
          <p:nvPr/>
        </p:nvPicPr>
        <p:blipFill>
          <a:blip r:embed="rId5">
            <a:alphaModFix/>
          </a:blip>
          <a:stretch>
            <a:fillRect/>
          </a:stretch>
        </p:blipFill>
        <p:spPr>
          <a:xfrm>
            <a:off x="0" y="4071425"/>
            <a:ext cx="972826" cy="972826"/>
          </a:xfrm>
          <a:prstGeom prst="rect">
            <a:avLst/>
          </a:prstGeom>
          <a:noFill/>
          <a:ln>
            <a:noFill/>
          </a:ln>
        </p:spPr>
      </p:pic>
      <p:pic>
        <p:nvPicPr>
          <p:cNvPr id="79" name="Google Shape;79;p15"/>
          <p:cNvPicPr preferRelativeResize="0"/>
          <p:nvPr/>
        </p:nvPicPr>
        <p:blipFill>
          <a:blip r:embed="rId6">
            <a:alphaModFix/>
          </a:blip>
          <a:stretch>
            <a:fillRect/>
          </a:stretch>
        </p:blipFill>
        <p:spPr>
          <a:xfrm>
            <a:off x="1114325" y="4118585"/>
            <a:ext cx="878499" cy="878499"/>
          </a:xfrm>
          <a:prstGeom prst="rect">
            <a:avLst/>
          </a:prstGeom>
          <a:noFill/>
          <a:ln>
            <a:noFill/>
          </a:ln>
        </p:spPr>
      </p:pic>
      <p:pic>
        <p:nvPicPr>
          <p:cNvPr id="80" name="Google Shape;80;p15"/>
          <p:cNvPicPr preferRelativeResize="0"/>
          <p:nvPr/>
        </p:nvPicPr>
        <p:blipFill>
          <a:blip r:embed="rId7">
            <a:alphaModFix/>
          </a:blip>
          <a:stretch>
            <a:fillRect/>
          </a:stretch>
        </p:blipFill>
        <p:spPr>
          <a:xfrm>
            <a:off x="2419900" y="4071413"/>
            <a:ext cx="972825" cy="972825"/>
          </a:xfrm>
          <a:prstGeom prst="rect">
            <a:avLst/>
          </a:prstGeom>
          <a:noFill/>
          <a:ln>
            <a:noFill/>
          </a:ln>
        </p:spPr>
      </p:pic>
      <p:pic>
        <p:nvPicPr>
          <p:cNvPr id="81" name="Google Shape;81;p15"/>
          <p:cNvPicPr preferRelativeResize="0"/>
          <p:nvPr/>
        </p:nvPicPr>
        <p:blipFill rotWithShape="1">
          <a:blip r:embed="rId8">
            <a:alphaModFix/>
          </a:blip>
          <a:srcRect b="30714" l="12842" r="12835" t="0"/>
          <a:stretch/>
        </p:blipFill>
        <p:spPr>
          <a:xfrm>
            <a:off x="3888400" y="3670947"/>
            <a:ext cx="1261425" cy="1268515"/>
          </a:xfrm>
          <a:prstGeom prst="rect">
            <a:avLst/>
          </a:prstGeom>
          <a:noFill/>
          <a:ln>
            <a:noFill/>
          </a:ln>
        </p:spPr>
      </p:pic>
      <p:pic>
        <p:nvPicPr>
          <p:cNvPr id="82" name="Google Shape;82;p15"/>
          <p:cNvPicPr preferRelativeResize="0"/>
          <p:nvPr/>
        </p:nvPicPr>
        <p:blipFill>
          <a:blip r:embed="rId9">
            <a:alphaModFix/>
          </a:blip>
          <a:stretch>
            <a:fillRect/>
          </a:stretch>
        </p:blipFill>
        <p:spPr>
          <a:xfrm>
            <a:off x="5509238" y="4176200"/>
            <a:ext cx="763250" cy="763250"/>
          </a:xfrm>
          <a:prstGeom prst="rect">
            <a:avLst/>
          </a:prstGeom>
          <a:noFill/>
          <a:ln>
            <a:noFill/>
          </a:ln>
        </p:spPr>
      </p:pic>
      <p:pic>
        <p:nvPicPr>
          <p:cNvPr id="83" name="Google Shape;83;p15"/>
          <p:cNvPicPr preferRelativeResize="0"/>
          <p:nvPr/>
        </p:nvPicPr>
        <p:blipFill rotWithShape="1">
          <a:blip r:embed="rId10">
            <a:alphaModFix/>
          </a:blip>
          <a:srcRect b="5105" l="0" r="0" t="0"/>
          <a:stretch/>
        </p:blipFill>
        <p:spPr>
          <a:xfrm>
            <a:off x="6784488" y="4071432"/>
            <a:ext cx="972825" cy="972806"/>
          </a:xfrm>
          <a:prstGeom prst="rect">
            <a:avLst/>
          </a:prstGeom>
          <a:noFill/>
          <a:ln>
            <a:noFill/>
          </a:ln>
        </p:spPr>
      </p:pic>
      <p:pic>
        <p:nvPicPr>
          <p:cNvPr id="84" name="Google Shape;84;p15"/>
          <p:cNvPicPr preferRelativeResize="0"/>
          <p:nvPr/>
        </p:nvPicPr>
        <p:blipFill>
          <a:blip r:embed="rId11">
            <a:alphaModFix/>
          </a:blip>
          <a:stretch>
            <a:fillRect/>
          </a:stretch>
        </p:blipFill>
        <p:spPr>
          <a:xfrm>
            <a:off x="8065400" y="4191194"/>
            <a:ext cx="878499" cy="73327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6" name="Shape 326"/>
        <p:cNvGrpSpPr/>
        <p:nvPr/>
      </p:nvGrpSpPr>
      <p:grpSpPr>
        <a:xfrm>
          <a:off x="0" y="0"/>
          <a:ext cx="0" cy="0"/>
          <a:chOff x="0" y="0"/>
          <a:chExt cx="0" cy="0"/>
        </a:xfrm>
      </p:grpSpPr>
      <p:sp>
        <p:nvSpPr>
          <p:cNvPr id="327" name="Google Shape;327;p42"/>
          <p:cNvSpPr txBox="1"/>
          <p:nvPr>
            <p:ph type="title"/>
          </p:nvPr>
        </p:nvSpPr>
        <p:spPr>
          <a:xfrm>
            <a:off x="311700" y="286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 found when doing my lit review for the proposal</a:t>
            </a:r>
            <a:endParaRPr/>
          </a:p>
        </p:txBody>
      </p:sp>
      <p:graphicFrame>
        <p:nvGraphicFramePr>
          <p:cNvPr id="328" name="Google Shape;328;p42"/>
          <p:cNvGraphicFramePr/>
          <p:nvPr/>
        </p:nvGraphicFramePr>
        <p:xfrm>
          <a:off x="80950" y="1427750"/>
          <a:ext cx="3000000" cy="3000000"/>
        </p:xfrm>
        <a:graphic>
          <a:graphicData uri="http://schemas.openxmlformats.org/drawingml/2006/table">
            <a:tbl>
              <a:tblPr>
                <a:noFill/>
                <a:tableStyleId>{EF5D24DD-154F-4345-91BD-A25DEEE9CD25}</a:tableStyleId>
              </a:tblPr>
              <a:tblGrid>
                <a:gridCol w="4486275"/>
                <a:gridCol w="4495800"/>
              </a:tblGrid>
              <a:tr h="561975">
                <a:tc>
                  <a:txBody>
                    <a:bodyPr/>
                    <a:lstStyle/>
                    <a:p>
                      <a:pPr indent="0" lvl="0" marL="0" rtl="0" algn="l">
                        <a:spcBef>
                          <a:spcPts val="0"/>
                        </a:spcBef>
                        <a:spcAft>
                          <a:spcPts val="0"/>
                        </a:spcAft>
                        <a:buNone/>
                      </a:pPr>
                      <a:r>
                        <a:rPr lang="en" sz="1100" u="sng">
                          <a:solidFill>
                            <a:schemeClr val="hlink"/>
                          </a:solidFill>
                          <a:hlinkClick r:id="rId3"/>
                        </a:rPr>
                        <a:t>https://www.nature.com/articles/ng.78</a:t>
                      </a:r>
                      <a:endParaRPr sz="1100" u="sng">
                        <a:solidFill>
                          <a:schemeClr val="hlink"/>
                        </a:solidFill>
                      </a:endParaRPr>
                    </a:p>
                  </a:txBody>
                  <a:tcPr marT="47625" marB="47625" marR="76200" marL="76200">
                    <a:lnL cap="flat" cmpd="sng">
                      <a:solidFill>
                        <a:srgbClr val="C1C7CD"/>
                      </a:solidFill>
                      <a:prstDash val="solid"/>
                      <a:round/>
                      <a:headEnd len="sm" w="sm" type="none"/>
                      <a:tailEnd len="sm" w="sm" type="none"/>
                    </a:lnL>
                    <a:lnR cap="flat" cmpd="sng" w="9525">
                      <a:solidFill>
                        <a:srgbClr val="C1C7CD"/>
                      </a:solidFill>
                      <a:prstDash val="solid"/>
                      <a:round/>
                      <a:headEnd len="sm" w="sm" type="none"/>
                      <a:tailEnd len="sm" w="sm" type="none"/>
                    </a:lnR>
                    <a:lnT cap="flat" cmpd="sng">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solidFill>
                      <a:srgbClr val="F0F1F3"/>
                    </a:solidFill>
                  </a:tcPr>
                </a:tc>
                <a:tc>
                  <a:txBody>
                    <a:bodyPr/>
                    <a:lstStyle/>
                    <a:p>
                      <a:pPr indent="0" lvl="0" marL="0" rtl="0" algn="l">
                        <a:spcBef>
                          <a:spcPts val="0"/>
                        </a:spcBef>
                        <a:spcAft>
                          <a:spcPts val="0"/>
                        </a:spcAft>
                        <a:buNone/>
                      </a:pPr>
                      <a:r>
                        <a:rPr b="1" lang="en" sz="1100"/>
                        <a:t>SNPs in individuals of African, European, Chinese, and Japanese ancestry</a:t>
                      </a:r>
                      <a:endParaRPr b="1" sz="1100"/>
                    </a:p>
                    <a:p>
                      <a:pPr indent="0" lvl="0" marL="0" rtl="0" algn="l">
                        <a:spcBef>
                          <a:spcPts val="0"/>
                        </a:spcBef>
                        <a:spcAft>
                          <a:spcPts val="0"/>
                        </a:spcAft>
                        <a:buNone/>
                      </a:pPr>
                      <a:r>
                        <a:rPr lang="en" sz="1100"/>
                        <a:t>lots in of it high Fst in UTR (barplot on next slide)</a:t>
                      </a:r>
                      <a:endParaRPr sz="1100"/>
                    </a:p>
                  </a:txBody>
                  <a:tcPr marT="47625" marB="47625" marR="76200" marL="76200">
                    <a:lnL cap="flat" cmpd="sng" w="9525">
                      <a:solidFill>
                        <a:srgbClr val="C1C7CD"/>
                      </a:solidFill>
                      <a:prstDash val="solid"/>
                      <a:round/>
                      <a:headEnd len="sm" w="sm" type="none"/>
                      <a:tailEnd len="sm" w="sm" type="none"/>
                    </a:lnL>
                    <a:lnR cap="flat" cmpd="sng">
                      <a:solidFill>
                        <a:srgbClr val="C1C7CD"/>
                      </a:solidFill>
                      <a:prstDash val="solid"/>
                      <a:round/>
                      <a:headEnd len="sm" w="sm" type="none"/>
                      <a:tailEnd len="sm" w="sm" type="none"/>
                    </a:lnR>
                    <a:lnT cap="flat" cmpd="sng">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solidFill>
                      <a:srgbClr val="F0F1F3"/>
                    </a:solidFill>
                  </a:tcPr>
                </a:tc>
              </a:tr>
              <a:tr h="438150">
                <a:tc>
                  <a:txBody>
                    <a:bodyPr/>
                    <a:lstStyle/>
                    <a:p>
                      <a:pPr indent="0" lvl="0" marL="0" rtl="0" algn="l">
                        <a:spcBef>
                          <a:spcPts val="0"/>
                        </a:spcBef>
                        <a:spcAft>
                          <a:spcPts val="0"/>
                        </a:spcAft>
                        <a:buNone/>
                      </a:pPr>
                      <a:r>
                        <a:rPr lang="en" sz="1100" u="sng">
                          <a:solidFill>
                            <a:schemeClr val="hlink"/>
                          </a:solidFill>
                          <a:hlinkClick r:id="rId4"/>
                        </a:rPr>
                        <a:t>https://www.ncbi.nlm.nih.gov/pubmed/30373829</a:t>
                      </a:r>
                      <a:endParaRPr sz="1100" u="sng">
                        <a:solidFill>
                          <a:schemeClr val="hlink"/>
                        </a:solidFill>
                      </a:endParaRPr>
                    </a:p>
                  </a:txBody>
                  <a:tcPr marT="47625" marB="47625" marR="76200" marL="76200">
                    <a:lnL cap="flat" cmpd="sng">
                      <a:solidFill>
                        <a:srgbClr val="C1C7CD"/>
                      </a:solidFill>
                      <a:prstDash val="solid"/>
                      <a:round/>
                      <a:headEnd len="sm" w="sm" type="none"/>
                      <a:tailEnd len="sm" w="sm" type="none"/>
                    </a:lnL>
                    <a:lnR cap="flat" cmpd="sng" w="9525">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c>
                  <a:txBody>
                    <a:bodyPr/>
                    <a:lstStyle/>
                    <a:p>
                      <a:pPr indent="0" lvl="0" marL="0" rtl="0" algn="l">
                        <a:spcBef>
                          <a:spcPts val="0"/>
                        </a:spcBef>
                        <a:spcAft>
                          <a:spcPts val="0"/>
                        </a:spcAft>
                        <a:buNone/>
                      </a:pPr>
                      <a:r>
                        <a:rPr lang="en"/>
                        <a:t>aspen species, 5′UTRs showed stronger negative selection than other regions</a:t>
                      </a:r>
                      <a:endParaRPr/>
                    </a:p>
                  </a:txBody>
                  <a:tcPr marT="47625" marB="47625" marR="76200" marL="76200">
                    <a:lnL cap="flat" cmpd="sng" w="9525">
                      <a:solidFill>
                        <a:srgbClr val="C1C7CD"/>
                      </a:solidFill>
                      <a:prstDash val="solid"/>
                      <a:round/>
                      <a:headEnd len="sm" w="sm" type="none"/>
                      <a:tailEnd len="sm" w="sm" type="none"/>
                    </a:lnL>
                    <a:lnR cap="flat" cmpd="sng">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r>
              <a:tr h="257175">
                <a:tc>
                  <a:txBody>
                    <a:bodyPr/>
                    <a:lstStyle/>
                    <a:p>
                      <a:pPr indent="0" lvl="0" marL="0" rtl="0" algn="l">
                        <a:spcBef>
                          <a:spcPts val="0"/>
                        </a:spcBef>
                        <a:spcAft>
                          <a:spcPts val="0"/>
                        </a:spcAft>
                        <a:buNone/>
                      </a:pPr>
                      <a:r>
                        <a:rPr lang="en"/>
                        <a:t>various sources</a:t>
                      </a:r>
                      <a:endParaRPr/>
                    </a:p>
                  </a:txBody>
                  <a:tcPr marT="47625" marB="47625" marR="76200" marL="76200">
                    <a:lnL cap="flat" cmpd="sng">
                      <a:solidFill>
                        <a:srgbClr val="C1C7CD"/>
                      </a:solidFill>
                      <a:prstDash val="solid"/>
                      <a:round/>
                      <a:headEnd len="sm" w="sm" type="none"/>
                      <a:tailEnd len="sm" w="sm" type="none"/>
                    </a:lnL>
                    <a:lnR cap="flat" cmpd="sng" w="9525">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c>
                  <a:txBody>
                    <a:bodyPr/>
                    <a:lstStyle/>
                    <a:p>
                      <a:pPr indent="0" lvl="0" marL="0" rtl="0" algn="l">
                        <a:spcBef>
                          <a:spcPts val="0"/>
                        </a:spcBef>
                        <a:spcAft>
                          <a:spcPts val="0"/>
                        </a:spcAft>
                        <a:buNone/>
                      </a:pPr>
                      <a:r>
                        <a:rPr lang="en"/>
                        <a:t>mutations in UTRs involved in myopia, lung cancer</a:t>
                      </a:r>
                      <a:endParaRPr/>
                    </a:p>
                  </a:txBody>
                  <a:tcPr marT="47625" marB="47625" marR="76200" marL="76200">
                    <a:lnL cap="flat" cmpd="sng" w="9525">
                      <a:solidFill>
                        <a:srgbClr val="C1C7CD"/>
                      </a:solidFill>
                      <a:prstDash val="solid"/>
                      <a:round/>
                      <a:headEnd len="sm" w="sm" type="none"/>
                      <a:tailEnd len="sm" w="sm" type="none"/>
                    </a:lnL>
                    <a:lnR cap="flat" cmpd="sng">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r>
              <a:tr h="733425">
                <a:tc>
                  <a:txBody>
                    <a:bodyPr/>
                    <a:lstStyle/>
                    <a:p>
                      <a:pPr indent="0" lvl="0" marL="0" rtl="0" algn="l">
                        <a:spcBef>
                          <a:spcPts val="0"/>
                        </a:spcBef>
                        <a:spcAft>
                          <a:spcPts val="0"/>
                        </a:spcAft>
                        <a:buNone/>
                      </a:pPr>
                      <a:r>
                        <a:rPr lang="en" sz="1100" u="sng">
                          <a:solidFill>
                            <a:schemeClr val="hlink"/>
                          </a:solidFill>
                          <a:hlinkClick r:id="rId5"/>
                        </a:rPr>
                        <a:t>https://bmcgenomics.biomedcentral.com/articles/10.1186/s12864-018-4821-8</a:t>
                      </a:r>
                      <a:endParaRPr sz="1100" u="sng">
                        <a:solidFill>
                          <a:schemeClr val="hlink"/>
                        </a:solidFill>
                      </a:endParaRPr>
                    </a:p>
                  </a:txBody>
                  <a:tcPr marT="47625" marB="47625" marR="76200" marL="76200">
                    <a:lnL cap="flat" cmpd="sng">
                      <a:solidFill>
                        <a:srgbClr val="C1C7CD"/>
                      </a:solidFill>
                      <a:prstDash val="solid"/>
                      <a:round/>
                      <a:headEnd len="sm" w="sm" type="none"/>
                      <a:tailEnd len="sm" w="sm" type="none"/>
                    </a:lnL>
                    <a:lnR cap="flat" cmpd="sng" w="9525">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c>
                  <a:txBody>
                    <a:bodyPr/>
                    <a:lstStyle/>
                    <a:p>
                      <a:pPr indent="0" lvl="0" marL="0" rtl="0" algn="l">
                        <a:spcBef>
                          <a:spcPts val="0"/>
                        </a:spcBef>
                        <a:spcAft>
                          <a:spcPts val="0"/>
                        </a:spcAft>
                        <a:buNone/>
                      </a:pPr>
                      <a:r>
                        <a:rPr lang="en"/>
                        <a:t>rapid evolution of cichlid fishes</a:t>
                      </a:r>
                      <a:endParaRPr/>
                    </a:p>
                    <a:p>
                      <a:pPr indent="0" lvl="0" marL="0" rtl="0" algn="l">
                        <a:spcBef>
                          <a:spcPts val="0"/>
                        </a:spcBef>
                        <a:spcAft>
                          <a:spcPts val="0"/>
                        </a:spcAft>
                        <a:buNone/>
                      </a:pPr>
                      <a:r>
                        <a:rPr lang="en"/>
                        <a:t>small amount of protein-coding divergence, but large phenotypic differences</a:t>
                      </a:r>
                      <a:endParaRPr/>
                    </a:p>
                    <a:p>
                      <a:pPr indent="0" lvl="0" marL="0" rtl="0" algn="l">
                        <a:spcBef>
                          <a:spcPts val="0"/>
                        </a:spcBef>
                        <a:spcAft>
                          <a:spcPts val="0"/>
                        </a:spcAft>
                        <a:buNone/>
                      </a:pPr>
                      <a:r>
                        <a:rPr lang="en"/>
                        <a:t>post-transcriptional machinery important during adaptive radiation</a:t>
                      </a:r>
                      <a:endParaRPr/>
                    </a:p>
                  </a:txBody>
                  <a:tcPr marT="47625" marB="47625" marR="76200" marL="76200">
                    <a:lnL cap="flat" cmpd="sng" w="9525">
                      <a:solidFill>
                        <a:srgbClr val="C1C7CD"/>
                      </a:solidFill>
                      <a:prstDash val="solid"/>
                      <a:round/>
                      <a:headEnd len="sm" w="sm" type="none"/>
                      <a:tailEnd len="sm" w="sm" type="none"/>
                    </a:lnL>
                    <a:lnR cap="flat" cmpd="sng">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w="9525">
                      <a:solidFill>
                        <a:srgbClr val="C1C7CD"/>
                      </a:solidFill>
                      <a:prstDash val="solid"/>
                      <a:round/>
                      <a:headEnd len="sm" w="sm" type="none"/>
                      <a:tailEnd len="sm" w="sm" type="none"/>
                    </a:lnB>
                  </a:tcPr>
                </a:tc>
              </a:tr>
              <a:tr h="419100">
                <a:tc>
                  <a:txBody>
                    <a:bodyPr/>
                    <a:lstStyle/>
                    <a:p>
                      <a:pPr indent="0" lvl="0" marL="0" rtl="0" algn="l">
                        <a:spcBef>
                          <a:spcPts val="0"/>
                        </a:spcBef>
                        <a:spcAft>
                          <a:spcPts val="0"/>
                        </a:spcAft>
                        <a:buNone/>
                      </a:pPr>
                      <a:r>
                        <a:rPr lang="en"/>
                        <a:t>other species with high Fst SNPs in the UTR</a:t>
                      </a:r>
                      <a:endParaRPr/>
                    </a:p>
                  </a:txBody>
                  <a:tcPr marT="47625" marB="47625" marR="76200" marL="76200">
                    <a:lnL cap="flat" cmpd="sng">
                      <a:solidFill>
                        <a:srgbClr val="C1C7CD"/>
                      </a:solidFill>
                      <a:prstDash val="solid"/>
                      <a:round/>
                      <a:headEnd len="sm" w="sm" type="none"/>
                      <a:tailEnd len="sm" w="sm" type="none"/>
                    </a:lnL>
                    <a:lnR cap="flat" cmpd="sng" w="9525">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a:solidFill>
                        <a:srgbClr val="C1C7CD"/>
                      </a:solidFill>
                      <a:prstDash val="solid"/>
                      <a:round/>
                      <a:headEnd len="sm" w="sm" type="none"/>
                      <a:tailEnd len="sm" w="sm" type="none"/>
                    </a:lnB>
                  </a:tcPr>
                </a:tc>
                <a:tc>
                  <a:txBody>
                    <a:bodyPr/>
                    <a:lstStyle/>
                    <a:p>
                      <a:pPr indent="0" lvl="0" marL="0" rtl="0" algn="l">
                        <a:spcBef>
                          <a:spcPts val="0"/>
                        </a:spcBef>
                        <a:spcAft>
                          <a:spcPts val="0"/>
                        </a:spcAft>
                        <a:buNone/>
                      </a:pPr>
                      <a:r>
                        <a:rPr lang="en"/>
                        <a:t>between different cattle breeds, species of drosophila, populations of common sunflower, wild and domesticated castor bean</a:t>
                      </a:r>
                      <a:endParaRPr/>
                    </a:p>
                  </a:txBody>
                  <a:tcPr marT="47625" marB="47625" marR="76200" marL="76200">
                    <a:lnL cap="flat" cmpd="sng" w="9525">
                      <a:solidFill>
                        <a:srgbClr val="C1C7CD"/>
                      </a:solidFill>
                      <a:prstDash val="solid"/>
                      <a:round/>
                      <a:headEnd len="sm" w="sm" type="none"/>
                      <a:tailEnd len="sm" w="sm" type="none"/>
                    </a:lnL>
                    <a:lnR cap="flat" cmpd="sng">
                      <a:solidFill>
                        <a:srgbClr val="C1C7CD"/>
                      </a:solidFill>
                      <a:prstDash val="solid"/>
                      <a:round/>
                      <a:headEnd len="sm" w="sm" type="none"/>
                      <a:tailEnd len="sm" w="sm" type="none"/>
                    </a:lnR>
                    <a:lnT cap="flat" cmpd="sng" w="9525">
                      <a:solidFill>
                        <a:srgbClr val="C1C7CD"/>
                      </a:solidFill>
                      <a:prstDash val="solid"/>
                      <a:round/>
                      <a:headEnd len="sm" w="sm" type="none"/>
                      <a:tailEnd len="sm" w="sm" type="none"/>
                    </a:lnT>
                    <a:lnB cap="flat" cmpd="sng">
                      <a:solidFill>
                        <a:srgbClr val="C1C7CD"/>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Population selection from bioclim data</a:t>
            </a:r>
            <a:endParaRPr/>
          </a:p>
        </p:txBody>
      </p:sp>
      <p:pic>
        <p:nvPicPr>
          <p:cNvPr id="90" name="Google Shape;90;p16"/>
          <p:cNvPicPr preferRelativeResize="0"/>
          <p:nvPr/>
        </p:nvPicPr>
        <p:blipFill>
          <a:blip r:embed="rId3">
            <a:alphaModFix/>
          </a:blip>
          <a:stretch>
            <a:fillRect/>
          </a:stretch>
        </p:blipFill>
        <p:spPr>
          <a:xfrm>
            <a:off x="110500" y="1174850"/>
            <a:ext cx="7360775" cy="3820975"/>
          </a:xfrm>
          <a:prstGeom prst="rect">
            <a:avLst/>
          </a:prstGeom>
          <a:noFill/>
          <a:ln>
            <a:noFill/>
          </a:ln>
        </p:spPr>
      </p:pic>
      <p:sp>
        <p:nvSpPr>
          <p:cNvPr id="91" name="Google Shape;91;p16"/>
          <p:cNvSpPr/>
          <p:nvPr/>
        </p:nvSpPr>
        <p:spPr>
          <a:xfrm>
            <a:off x="7639650" y="1517375"/>
            <a:ext cx="314400" cy="209400"/>
          </a:xfrm>
          <a:prstGeom prst="rect">
            <a:avLst/>
          </a:prstGeom>
          <a:solidFill>
            <a:schemeClr val="lt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txBox="1"/>
          <p:nvPr/>
        </p:nvSpPr>
        <p:spPr>
          <a:xfrm>
            <a:off x="7954050" y="1444050"/>
            <a:ext cx="6033900" cy="7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HotDry</a:t>
            </a:r>
            <a:endParaRPr/>
          </a:p>
        </p:txBody>
      </p:sp>
      <p:sp>
        <p:nvSpPr>
          <p:cNvPr id="93" name="Google Shape;93;p16"/>
          <p:cNvSpPr/>
          <p:nvPr/>
        </p:nvSpPr>
        <p:spPr>
          <a:xfrm>
            <a:off x="7639650" y="1938750"/>
            <a:ext cx="314400" cy="209400"/>
          </a:xfrm>
          <a:prstGeom prst="rect">
            <a:avLst/>
          </a:prstGeom>
          <a:solidFill>
            <a:schemeClr val="lt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nvSpPr>
        <p:spPr>
          <a:xfrm>
            <a:off x="7954050" y="1867650"/>
            <a:ext cx="6033900" cy="7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Coldwet</a:t>
            </a:r>
            <a:endParaRPr/>
          </a:p>
        </p:txBody>
      </p:sp>
      <p:sp>
        <p:nvSpPr>
          <p:cNvPr id="95" name="Google Shape;95;p16"/>
          <p:cNvSpPr txBox="1"/>
          <p:nvPr/>
        </p:nvSpPr>
        <p:spPr>
          <a:xfrm>
            <a:off x="7471275" y="2698650"/>
            <a:ext cx="1672800" cy="18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10 populations per source climate</a:t>
            </a:r>
            <a:endParaRPr/>
          </a:p>
          <a:p>
            <a:pPr indent="0" lvl="0" marL="0" marR="190500" rtl="0" algn="l">
              <a:lnSpc>
                <a:spcPct val="146668"/>
              </a:lnSpc>
              <a:spcBef>
                <a:spcPts val="0"/>
              </a:spcBef>
              <a:spcAft>
                <a:spcPts val="0"/>
              </a:spcAft>
              <a:buClr>
                <a:schemeClr val="dk1"/>
              </a:buClr>
              <a:buSzPts val="1100"/>
              <a:buFont typeface="Arial"/>
              <a:buNone/>
            </a:pPr>
            <a:r>
              <a:t/>
            </a:r>
            <a:endParaRPr sz="1150">
              <a:solidFill>
                <a:srgbClr val="D1D2D3"/>
              </a:solidFill>
              <a:highlight>
                <a:srgbClr val="222529"/>
              </a:highlight>
            </a:endParaRPr>
          </a:p>
          <a:p>
            <a:pPr indent="0" lvl="0" marL="25400" marR="25400" rtl="0" algn="l">
              <a:spcBef>
                <a:spcPts val="0"/>
              </a:spcBef>
              <a:spcAft>
                <a:spcPts val="0"/>
              </a:spcAft>
              <a:buClr>
                <a:schemeClr val="dk1"/>
              </a:buClr>
              <a:buSzPts val="1100"/>
              <a:buFont typeface="Arial"/>
              <a:buNone/>
            </a:pPr>
            <a:r>
              <a:t/>
            </a:r>
            <a:endParaRPr sz="1150">
              <a:solidFill>
                <a:srgbClr val="D1D2D3"/>
              </a:solidFill>
            </a:endParaRPr>
          </a:p>
          <a:p>
            <a:pPr indent="0" lvl="0" marL="0" rtl="0" algn="l">
              <a:spcBef>
                <a:spcPts val="0"/>
              </a:spcBef>
              <a:spcAft>
                <a:spcPts val="0"/>
              </a:spcAft>
              <a:buClr>
                <a:schemeClr val="dk1"/>
              </a:buClr>
              <a:buSzPts val="1100"/>
              <a:buFont typeface="Arial"/>
              <a:buNone/>
            </a:pPr>
            <a:r>
              <a:rPr lang="en">
                <a:solidFill>
                  <a:schemeClr val="dk1"/>
                </a:solidFill>
              </a:rPr>
              <a:t>113 individuals in total =</a:t>
            </a:r>
            <a:endParaRPr sz="1150">
              <a:solidFill>
                <a:srgbClr val="D1D2D3"/>
              </a:solidFill>
            </a:endParaRPr>
          </a:p>
          <a:p>
            <a:pPr indent="0" lvl="0" marL="0" rtl="0" algn="l">
              <a:spcBef>
                <a:spcPts val="0"/>
              </a:spcBef>
              <a:spcAft>
                <a:spcPts val="0"/>
              </a:spcAft>
              <a:buNone/>
            </a:pPr>
            <a:r>
              <a:rPr lang="en"/>
              <a:t>59 in HD, </a:t>
            </a:r>
            <a:endParaRPr/>
          </a:p>
          <a:p>
            <a:pPr indent="0" lvl="0" marL="0" rtl="0" algn="l">
              <a:spcBef>
                <a:spcPts val="0"/>
              </a:spcBef>
              <a:spcAft>
                <a:spcPts val="0"/>
              </a:spcAft>
              <a:buNone/>
            </a:pPr>
            <a:r>
              <a:rPr lang="en"/>
              <a:t>54 in CW</a:t>
            </a:r>
            <a:endParaRPr/>
          </a:p>
          <a:p>
            <a:pPr indent="0" lvl="0" marL="0" rtl="0" algn="l">
              <a:spcBef>
                <a:spcPts val="0"/>
              </a:spcBef>
              <a:spcAft>
                <a:spcPts val="0"/>
              </a:spcAft>
              <a:buNone/>
            </a:pPr>
            <a:r>
              <a:t/>
            </a:r>
            <a:endParaRPr/>
          </a:p>
        </p:txBody>
      </p:sp>
      <p:cxnSp>
        <p:nvCxnSpPr>
          <p:cNvPr id="96" name="Google Shape;96;p16"/>
          <p:cNvCxnSpPr/>
          <p:nvPr/>
        </p:nvCxnSpPr>
        <p:spPr>
          <a:xfrm>
            <a:off x="8128925" y="3266175"/>
            <a:ext cx="0" cy="2418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Geographical location of selected pops</a:t>
            </a:r>
            <a:endParaRPr/>
          </a:p>
        </p:txBody>
      </p:sp>
      <p:pic>
        <p:nvPicPr>
          <p:cNvPr id="102" name="Google Shape;102;p17"/>
          <p:cNvPicPr preferRelativeResize="0"/>
          <p:nvPr/>
        </p:nvPicPr>
        <p:blipFill>
          <a:blip r:embed="rId3">
            <a:alphaModFix/>
          </a:blip>
          <a:stretch>
            <a:fillRect/>
          </a:stretch>
        </p:blipFill>
        <p:spPr>
          <a:xfrm>
            <a:off x="2661513" y="1322525"/>
            <a:ext cx="3820973" cy="38209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298650" y="218825"/>
            <a:ext cx="854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SFS and folded SFS</a:t>
            </a:r>
            <a:endParaRPr/>
          </a:p>
        </p:txBody>
      </p:sp>
      <p:pic>
        <p:nvPicPr>
          <p:cNvPr id="108" name="Google Shape;108;p18"/>
          <p:cNvPicPr preferRelativeResize="0"/>
          <p:nvPr/>
        </p:nvPicPr>
        <p:blipFill>
          <a:blip r:embed="rId3">
            <a:alphaModFix/>
          </a:blip>
          <a:stretch>
            <a:fillRect/>
          </a:stretch>
        </p:blipFill>
        <p:spPr>
          <a:xfrm>
            <a:off x="2042438" y="791525"/>
            <a:ext cx="5085216" cy="3820975"/>
          </a:xfrm>
          <a:prstGeom prst="rect">
            <a:avLst/>
          </a:prstGeom>
          <a:noFill/>
          <a:ln>
            <a:noFill/>
          </a:ln>
        </p:spPr>
      </p:pic>
      <p:sp>
        <p:nvSpPr>
          <p:cNvPr id="109" name="Google Shape;109;p18"/>
          <p:cNvSpPr txBox="1"/>
          <p:nvPr/>
        </p:nvSpPr>
        <p:spPr>
          <a:xfrm>
            <a:off x="3698100" y="4672025"/>
            <a:ext cx="17739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Booker et al. 2017</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Tajima’s D</a:t>
            </a:r>
            <a:endParaRPr/>
          </a:p>
        </p:txBody>
      </p:sp>
      <p:sp>
        <p:nvSpPr>
          <p:cNvPr id="115" name="Google Shape;115;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Conceived by Fumio Tajima in 1989.</a:t>
            </a:r>
            <a:endParaRPr/>
          </a:p>
          <a:p>
            <a:pPr indent="0" lvl="0" marL="0" rtl="0" algn="l">
              <a:spcBef>
                <a:spcPts val="1600"/>
              </a:spcBef>
              <a:spcAft>
                <a:spcPts val="1600"/>
              </a:spcAft>
              <a:buNone/>
            </a:pPr>
            <a:r>
              <a:t/>
            </a:r>
            <a:endParaRPr/>
          </a:p>
        </p:txBody>
      </p:sp>
      <p:pic>
        <p:nvPicPr>
          <p:cNvPr id="116" name="Google Shape;116;p19"/>
          <p:cNvPicPr preferRelativeResize="0"/>
          <p:nvPr/>
        </p:nvPicPr>
        <p:blipFill>
          <a:blip r:embed="rId3">
            <a:alphaModFix/>
          </a:blip>
          <a:stretch>
            <a:fillRect/>
          </a:stretch>
        </p:blipFill>
        <p:spPr>
          <a:xfrm>
            <a:off x="415950" y="2095100"/>
            <a:ext cx="4861650" cy="1381150"/>
          </a:xfrm>
          <a:prstGeom prst="rect">
            <a:avLst/>
          </a:prstGeom>
          <a:noFill/>
          <a:ln>
            <a:noFill/>
          </a:ln>
        </p:spPr>
      </p:pic>
      <p:pic>
        <p:nvPicPr>
          <p:cNvPr id="117" name="Google Shape;117;p19"/>
          <p:cNvPicPr preferRelativeResize="0"/>
          <p:nvPr/>
        </p:nvPicPr>
        <p:blipFill>
          <a:blip r:embed="rId4">
            <a:alphaModFix/>
          </a:blip>
          <a:stretch>
            <a:fillRect/>
          </a:stretch>
        </p:blipFill>
        <p:spPr>
          <a:xfrm>
            <a:off x="5640808" y="2105038"/>
            <a:ext cx="2555450" cy="933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Fst</a:t>
            </a:r>
            <a:endParaRPr/>
          </a:p>
        </p:txBody>
      </p:sp>
      <p:sp>
        <p:nvSpPr>
          <p:cNvPr id="123" name="Google Shape;12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-introduced in 1948 by Sewall Wright</a:t>
            </a:r>
            <a:endParaRPr/>
          </a:p>
          <a:p>
            <a:pPr indent="0" lvl="0" marL="0" rtl="0" algn="l">
              <a:spcBef>
                <a:spcPts val="1600"/>
              </a:spcBef>
              <a:spcAft>
                <a:spcPts val="0"/>
              </a:spcAft>
              <a:buNone/>
            </a:pPr>
            <a:r>
              <a:rPr lang="en"/>
              <a:t>-estimate of population structure</a:t>
            </a:r>
            <a:endParaRPr/>
          </a:p>
          <a:p>
            <a:pPr indent="0" lvl="0" marL="0" rtl="0" algn="l">
              <a:spcBef>
                <a:spcPts val="1600"/>
              </a:spcBef>
              <a:spcAft>
                <a:spcPts val="0"/>
              </a:spcAft>
              <a:buNone/>
            </a:pPr>
            <a:r>
              <a:rPr lang="en"/>
              <a:t>-conceptual ambiguity remains</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 Ontology: what is it?</a:t>
            </a:r>
            <a:endParaRPr/>
          </a:p>
        </p:txBody>
      </p:sp>
      <p:sp>
        <p:nvSpPr>
          <p:cNvPr id="129" name="Google Shape;12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highlight>
                  <a:srgbClr val="00FFFF"/>
                </a:highlight>
              </a:rPr>
              <a:t>Molecular function</a:t>
            </a:r>
            <a:r>
              <a:rPr b="1" lang="en"/>
              <a:t>		</a:t>
            </a:r>
            <a:r>
              <a:rPr b="1" lang="en">
                <a:highlight>
                  <a:srgbClr val="00FF00"/>
                </a:highlight>
              </a:rPr>
              <a:t>Cellular component	</a:t>
            </a:r>
            <a:r>
              <a:rPr b="1" lang="en"/>
              <a:t>	</a:t>
            </a:r>
            <a:r>
              <a:rPr b="1" lang="en">
                <a:highlight>
                  <a:srgbClr val="FFFF00"/>
                </a:highlight>
              </a:rPr>
              <a:t>Biological process</a:t>
            </a:r>
            <a:endParaRPr b="1">
              <a:highlight>
                <a:srgbClr val="FFFF00"/>
              </a:highlight>
            </a:endParaRPr>
          </a:p>
          <a:p>
            <a:pPr indent="0" lvl="0" marL="0" rtl="0" algn="l">
              <a:spcBef>
                <a:spcPts val="1600"/>
              </a:spcBef>
              <a:spcAft>
                <a:spcPts val="0"/>
              </a:spcAft>
              <a:buNone/>
            </a:pPr>
            <a:r>
              <a:t/>
            </a:r>
            <a:endParaRPr b="1"/>
          </a:p>
          <a:p>
            <a:pPr indent="0" lvl="0" marL="0" rtl="0" algn="l">
              <a:spcBef>
                <a:spcPts val="1600"/>
              </a:spcBef>
              <a:spcAft>
                <a:spcPts val="0"/>
              </a:spcAft>
              <a:buNone/>
            </a:pPr>
            <a:r>
              <a:rPr b="1" lang="en"/>
              <a:t>Category overlap, multiplication</a:t>
            </a:r>
            <a:endParaRPr b="1"/>
          </a:p>
          <a:p>
            <a:pPr indent="0" lvl="0" marL="0" rtl="0" algn="l">
              <a:spcBef>
                <a:spcPts val="1600"/>
              </a:spcBef>
              <a:spcAft>
                <a:spcPts val="0"/>
              </a:spcAft>
              <a:buNone/>
            </a:pPr>
            <a:r>
              <a:t/>
            </a:r>
            <a:endParaRPr/>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b="1" lang="en"/>
              <a:t>Biological process</a:t>
            </a:r>
            <a:endParaRPr b="1"/>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